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19" r:id="rId3"/>
    <p:sldId id="271" r:id="rId4"/>
    <p:sldId id="326" r:id="rId5"/>
    <p:sldId id="330" r:id="rId6"/>
    <p:sldId id="333" r:id="rId7"/>
    <p:sldId id="329" r:id="rId8"/>
    <p:sldId id="257" r:id="rId9"/>
    <p:sldId id="320" r:id="rId10"/>
    <p:sldId id="266" r:id="rId11"/>
    <p:sldId id="316" r:id="rId12"/>
    <p:sldId id="323" r:id="rId13"/>
    <p:sldId id="325" r:id="rId14"/>
    <p:sldId id="335" r:id="rId15"/>
    <p:sldId id="314" r:id="rId16"/>
    <p:sldId id="311" r:id="rId17"/>
    <p:sldId id="291"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3E24"/>
    <a:srgbClr val="3B23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540" autoAdjust="0"/>
  </p:normalViewPr>
  <p:slideViewPr>
    <p:cSldViewPr>
      <p:cViewPr varScale="1">
        <p:scale>
          <a:sx n="64" d="100"/>
          <a:sy n="64" d="100"/>
        </p:scale>
        <p:origin x="60"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F02675-F67A-43E8-93DE-464C28344C20}" type="datetimeFigureOut">
              <a:rPr lang="en-US" smtClean="0"/>
              <a:pPr/>
              <a:t>6/15/2019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0C0841-0965-474F-887F-5A2C7E525EC5}" type="slidenum">
              <a:rPr lang="en-US" smtClean="0"/>
              <a:pPr/>
              <a:t>‹#›</a:t>
            </a:fld>
            <a:endParaRPr lang="en-US"/>
          </a:p>
        </p:txBody>
      </p:sp>
    </p:spTree>
    <p:extLst>
      <p:ext uri="{BB962C8B-B14F-4D97-AF65-F5344CB8AC3E}">
        <p14:creationId xmlns:p14="http://schemas.microsoft.com/office/powerpoint/2010/main" val="85391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0C0841-0965-474F-887F-5A2C7E525EC5}" type="slidenum">
              <a:rPr lang="en-US" smtClean="0"/>
              <a:pPr/>
              <a:t>1</a:t>
            </a:fld>
            <a:endParaRPr lang="en-US"/>
          </a:p>
        </p:txBody>
      </p:sp>
    </p:spTree>
    <p:extLst>
      <p:ext uri="{BB962C8B-B14F-4D97-AF65-F5344CB8AC3E}">
        <p14:creationId xmlns:p14="http://schemas.microsoft.com/office/powerpoint/2010/main" val="4271109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D2BCD8-C2D7-4EB5-8FF7-8E43E63DD97D}" type="datetimeFigureOut">
              <a:rPr lang="en-US" smtClean="0"/>
              <a:pPr/>
              <a:t>6/15/2019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2BCD8-C2D7-4EB5-8FF7-8E43E63DD97D}" type="datetimeFigureOut">
              <a:rPr lang="en-US" smtClean="0"/>
              <a:pPr/>
              <a:t>6/15/2019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2BCD8-C2D7-4EB5-8FF7-8E43E63DD97D}" type="datetimeFigureOut">
              <a:rPr lang="en-US" smtClean="0"/>
              <a:pPr/>
              <a:t>6/15/2019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2BCD8-C2D7-4EB5-8FF7-8E43E63DD97D}" type="datetimeFigureOut">
              <a:rPr lang="en-US" smtClean="0"/>
              <a:pPr/>
              <a:t>6/15/2019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D2BCD8-C2D7-4EB5-8FF7-8E43E63DD97D}" type="datetimeFigureOut">
              <a:rPr lang="en-US" smtClean="0"/>
              <a:pPr/>
              <a:t>6/15/2019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D2BCD8-C2D7-4EB5-8FF7-8E43E63DD97D}" type="datetimeFigureOut">
              <a:rPr lang="en-US" smtClean="0"/>
              <a:pPr/>
              <a:t>6/15/2019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D2BCD8-C2D7-4EB5-8FF7-8E43E63DD97D}" type="datetimeFigureOut">
              <a:rPr lang="en-US" smtClean="0"/>
              <a:pPr/>
              <a:t>6/15/2019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D2BCD8-C2D7-4EB5-8FF7-8E43E63DD97D}" type="datetimeFigureOut">
              <a:rPr lang="en-US" smtClean="0"/>
              <a:pPr/>
              <a:t>6/15/2019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2BCD8-C2D7-4EB5-8FF7-8E43E63DD97D}" type="datetimeFigureOut">
              <a:rPr lang="en-US" smtClean="0"/>
              <a:pPr/>
              <a:t>6/15/2019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2BCD8-C2D7-4EB5-8FF7-8E43E63DD97D}" type="datetimeFigureOut">
              <a:rPr lang="en-US" smtClean="0"/>
              <a:pPr/>
              <a:t>6/15/2019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2BCD8-C2D7-4EB5-8FF7-8E43E63DD97D}" type="datetimeFigureOut">
              <a:rPr lang="en-US" smtClean="0"/>
              <a:pPr/>
              <a:t>6/15/2019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11728-5A72-42D2-8641-93190C55CE2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2BCD8-C2D7-4EB5-8FF7-8E43E63DD97D}" type="datetimeFigureOut">
              <a:rPr lang="en-US" smtClean="0"/>
              <a:pPr/>
              <a:t>6/15/2019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11728-5A72-42D2-8641-93190C55CE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barbara.muskat@sickkids.ca" TargetMode="External"/><Relationship Id="rId3" Type="http://schemas.openxmlformats.org/officeDocument/2006/relationships/hyperlink" Target="mailto:cohen5@adelphi.edu" TargetMode="External"/><Relationship Id="rId7" Type="http://schemas.openxmlformats.org/officeDocument/2006/relationships/hyperlink" Target="mailto:helene.onserud@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gurrola@nmsu.edu" TargetMode="External"/><Relationship Id="rId11" Type="http://schemas.openxmlformats.org/officeDocument/2006/relationships/image" Target="../media/image2.png"/><Relationship Id="rId5" Type="http://schemas.openxmlformats.org/officeDocument/2006/relationships/hyperlink" Target="mailto:bkelly6@luc.edu" TargetMode="External"/><Relationship Id="rId10" Type="http://schemas.openxmlformats.org/officeDocument/2006/relationships/hyperlink" Target="mailto:enau@adelphi.edu" TargetMode="External"/><Relationship Id="rId4" Type="http://schemas.openxmlformats.org/officeDocument/2006/relationships/hyperlink" Target="mailto:zanetajsmith@gmail.com" TargetMode="External"/><Relationship Id="rId9" Type="http://schemas.openxmlformats.org/officeDocument/2006/relationships/hyperlink" Target="mailto:murakami.nancy@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zanetajsmith@gmail.com" TargetMode="External"/><Relationship Id="rId2" Type="http://schemas.openxmlformats.org/officeDocument/2006/relationships/hyperlink" Target="mailto:cohen5@adelphi.edu" TargetMode="External"/><Relationship Id="rId1" Type="http://schemas.openxmlformats.org/officeDocument/2006/relationships/slideLayout" Target="../slideLayouts/slideLayout2.xml"/><Relationship Id="rId6" Type="http://schemas.openxmlformats.org/officeDocument/2006/relationships/hyperlink" Target="mailto:helene.onserud@gmail.com" TargetMode="External"/><Relationship Id="rId5" Type="http://schemas.openxmlformats.org/officeDocument/2006/relationships/hyperlink" Target="mailto:gurrola@nmsu.edu" TargetMode="External"/><Relationship Id="rId4" Type="http://schemas.openxmlformats.org/officeDocument/2006/relationships/hyperlink" Target="mailto:bkelly6@luc.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aswg/spar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aswg.org/assets/Terms_IASWG_SPARC_Agreement_with_Awardees_French.docx" TargetMode="External"/><Relationship Id="rId2" Type="http://schemas.openxmlformats.org/officeDocument/2006/relationships/hyperlink" Target="https://www.iaswg.org/assets/IASWG_SPARC_Application_French.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aswg.org/assets/Terms_IASWG_SPARC_Agreement_with_Awardees_Spanish.docx" TargetMode="External"/><Relationship Id="rId2" Type="http://schemas.openxmlformats.org/officeDocument/2006/relationships/hyperlink" Target="https://www.iaswg.org/assets/IASWG_SPARC_Application_Spanish.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aswg.org/assets/Terms_IASWG_SPARC_Agreement_with_Awardees_German.docx" TargetMode="External"/><Relationship Id="rId2" Type="http://schemas.openxmlformats.org/officeDocument/2006/relationships/hyperlink" Target="https://www.iaswg.org/assets/IASWG_SPARC_Application_Germa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aswg.org/assets/IASWG_SPARC_Application_English.docx" TargetMode="External"/><Relationship Id="rId2" Type="http://schemas.openxmlformats.org/officeDocument/2006/relationships/hyperlink" Target="http://www.iaswg.org/mission-statement" TargetMode="External"/><Relationship Id="rId1" Type="http://schemas.openxmlformats.org/officeDocument/2006/relationships/slideLayout" Target="../slideLayouts/slideLayout2.xml"/><Relationship Id="rId4" Type="http://schemas.openxmlformats.org/officeDocument/2006/relationships/hyperlink" Target="https://www.iaswg.org/assets/Terms_IASWG_SPARC_Agreement_with_Awardees_English.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6476999"/>
          </a:xfrm>
          <a:solidFill>
            <a:schemeClr val="bg1"/>
          </a:solidFill>
        </p:spPr>
        <p:txBody>
          <a:bodyPr>
            <a:normAutofit fontScale="90000"/>
          </a:bodyPr>
          <a:lstStyle/>
          <a:p>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smtClean="0"/>
              <a:t/>
            </a:r>
            <a:br>
              <a:rPr lang="en-US" b="1" i="1" dirty="0" smtClean="0"/>
            </a:br>
            <a:r>
              <a:rPr lang="en-US" b="1" i="1" dirty="0" smtClean="0"/>
              <a:t/>
            </a:r>
            <a:br>
              <a:rPr lang="en-US" b="1" i="1" dirty="0" smtClean="0"/>
            </a:br>
            <a:r>
              <a:rPr lang="en-US" sz="2200" dirty="0" smtClean="0"/>
              <a:t>IASWG International Symposium, June 2019, New York, U.S.</a:t>
            </a:r>
            <a:br>
              <a:rPr lang="en-US" sz="2200" dirty="0" smtClean="0"/>
            </a:br>
            <a:r>
              <a:rPr lang="en-US" sz="3600" b="1" i="1" dirty="0" smtClean="0"/>
              <a:t>2019 IASWG </a:t>
            </a:r>
            <a:r>
              <a:rPr lang="en-US" sz="3600" b="1" i="1" dirty="0"/>
              <a:t>SPARC </a:t>
            </a:r>
            <a:r>
              <a:rPr lang="en-US" sz="3600" b="1" i="1" dirty="0" smtClean="0"/>
              <a:t>Showcase and Forum: </a:t>
            </a:r>
            <a:br>
              <a:rPr lang="en-US" sz="3600" b="1" i="1" dirty="0" smtClean="0"/>
            </a:br>
            <a:r>
              <a:rPr lang="en-US" sz="3300" b="1" i="1" dirty="0" smtClean="0"/>
              <a:t>Project Application, Acceptance &amp; Implementation</a:t>
            </a:r>
            <a:r>
              <a:rPr lang="en-US" sz="2000" b="1" i="1" dirty="0" smtClean="0"/>
              <a:t/>
            </a:r>
            <a:br>
              <a:rPr lang="en-US" sz="2000" b="1" i="1" dirty="0" smtClean="0"/>
            </a:br>
            <a:r>
              <a:rPr lang="en-US" sz="2000" b="1" i="1" dirty="0" smtClean="0"/>
              <a:t/>
            </a:r>
            <a:br>
              <a:rPr lang="en-US" sz="2000" b="1" i="1" dirty="0" smtClean="0"/>
            </a:br>
            <a:r>
              <a:rPr lang="en-US" sz="2300" b="1" u="sng" dirty="0" smtClean="0"/>
              <a:t>IASWG SPARC Committee Members:</a:t>
            </a:r>
            <a:r>
              <a:rPr lang="en-US" sz="2200" dirty="0" smtClean="0"/>
              <a:t/>
            </a:r>
            <a:br>
              <a:rPr lang="en-US" sz="2200" dirty="0" smtClean="0"/>
            </a:br>
            <a:r>
              <a:rPr lang="en-US" sz="2000" dirty="0" smtClean="0"/>
              <a:t>Carol </a:t>
            </a:r>
            <a:r>
              <a:rPr lang="en-US" sz="2000" dirty="0"/>
              <a:t>S. Cohen (</a:t>
            </a:r>
            <a:r>
              <a:rPr lang="en-US" sz="2000" dirty="0" smtClean="0">
                <a:hlinkClick r:id="rId3"/>
              </a:rPr>
              <a:t>cohen5@adelphi.edu</a:t>
            </a:r>
            <a:r>
              <a:rPr lang="en-US" sz="2000" dirty="0" smtClean="0"/>
              <a:t>) </a:t>
            </a:r>
            <a:r>
              <a:rPr lang="en-US" sz="2000" dirty="0"/>
              <a:t/>
            </a:r>
            <a:br>
              <a:rPr lang="en-US" sz="2000" dirty="0"/>
            </a:br>
            <a:r>
              <a:rPr lang="en-US" sz="2000" dirty="0" err="1" smtClean="0"/>
              <a:t>Zaneta</a:t>
            </a:r>
            <a:r>
              <a:rPr lang="en-US" sz="2000" dirty="0" smtClean="0"/>
              <a:t> </a:t>
            </a:r>
            <a:r>
              <a:rPr lang="en-US" sz="2000" dirty="0"/>
              <a:t>Smith (</a:t>
            </a:r>
            <a:r>
              <a:rPr lang="en-US" sz="2000" dirty="0">
                <a:hlinkClick r:id="rId4"/>
              </a:rPr>
              <a:t>zanetajsmith@gmail.com</a:t>
            </a:r>
            <a:r>
              <a:rPr lang="en-US" sz="2000" dirty="0" smtClean="0"/>
              <a:t>)</a:t>
            </a:r>
            <a:br>
              <a:rPr lang="en-US" sz="2000" dirty="0" smtClean="0"/>
            </a:br>
            <a:r>
              <a:rPr lang="en-US" sz="2000" dirty="0"/>
              <a:t>Brian L. Kelly </a:t>
            </a:r>
            <a:r>
              <a:rPr lang="it-IT" sz="2000" dirty="0"/>
              <a:t>(</a:t>
            </a:r>
            <a:r>
              <a:rPr lang="en-US" sz="2000" dirty="0">
                <a:hlinkClick r:id="rId5"/>
              </a:rPr>
              <a:t>bkelly6@luc.edu</a:t>
            </a:r>
            <a:r>
              <a:rPr lang="en-US" sz="2000" dirty="0" smtClean="0"/>
              <a:t>)</a:t>
            </a:r>
            <a:br>
              <a:rPr lang="en-US" sz="2000" dirty="0" smtClean="0"/>
            </a:br>
            <a:r>
              <a:rPr lang="en-US" sz="2000" dirty="0" smtClean="0"/>
              <a:t>Maria </a:t>
            </a:r>
            <a:r>
              <a:rPr lang="en-US" sz="2000" dirty="0" err="1"/>
              <a:t>Gurrola</a:t>
            </a:r>
            <a:r>
              <a:rPr lang="en-US" sz="2000" dirty="0"/>
              <a:t> </a:t>
            </a:r>
            <a:r>
              <a:rPr lang="en-US" sz="2000" dirty="0" smtClean="0"/>
              <a:t>(</a:t>
            </a:r>
            <a:r>
              <a:rPr lang="en-US" sz="2000" dirty="0" smtClean="0">
                <a:hlinkClick r:id="rId6"/>
              </a:rPr>
              <a:t>gurrola@nmsu.edu</a:t>
            </a:r>
            <a:r>
              <a:rPr lang="en-US" sz="2000" dirty="0" smtClean="0"/>
              <a:t/>
            </a:r>
            <a:br>
              <a:rPr lang="en-US" sz="2000" dirty="0" smtClean="0"/>
            </a:br>
            <a:r>
              <a:rPr lang="en-US" sz="2000" dirty="0" smtClean="0"/>
              <a:t>Helene </a:t>
            </a:r>
            <a:r>
              <a:rPr lang="en-US" sz="2000" dirty="0" err="1"/>
              <a:t>Onserud</a:t>
            </a:r>
            <a:r>
              <a:rPr lang="en-US" sz="2000" dirty="0"/>
              <a:t> </a:t>
            </a:r>
            <a:r>
              <a:rPr lang="en-US" sz="2000" dirty="0" smtClean="0"/>
              <a:t>(</a:t>
            </a:r>
            <a:r>
              <a:rPr lang="en-US" sz="2000" dirty="0" smtClean="0">
                <a:hlinkClick r:id="rId7"/>
              </a:rPr>
              <a:t>helene.onserud@gmail.com</a:t>
            </a:r>
            <a:r>
              <a:rPr lang="en-US" sz="2000" dirty="0"/>
              <a:t>)</a:t>
            </a:r>
            <a:r>
              <a:rPr lang="en-US" sz="2000" dirty="0" smtClean="0"/>
              <a:t/>
            </a:r>
            <a:br>
              <a:rPr lang="en-US" sz="2000" dirty="0" smtClean="0"/>
            </a:br>
            <a:r>
              <a:rPr lang="en-US" sz="2000" dirty="0" smtClean="0"/>
              <a:t>Barbara Muskat (former member) </a:t>
            </a:r>
            <a:r>
              <a:rPr lang="en-US" sz="2000" dirty="0"/>
              <a:t>(</a:t>
            </a:r>
            <a:r>
              <a:rPr lang="en-US" sz="2000" dirty="0" smtClean="0">
                <a:hlinkClick r:id="rId8"/>
              </a:rPr>
              <a:t>barbara.muskat@sickkids.ca</a:t>
            </a:r>
            <a:r>
              <a:rPr lang="en-US" sz="2000" dirty="0" smtClean="0"/>
              <a:t>) </a:t>
            </a:r>
            <a:br>
              <a:rPr lang="en-US" sz="2000" dirty="0" smtClean="0"/>
            </a:br>
            <a:r>
              <a:rPr lang="en-US" sz="2300" dirty="0" smtClean="0"/>
              <a:t>      </a:t>
            </a:r>
            <a:br>
              <a:rPr lang="en-US" sz="2300" dirty="0" smtClean="0"/>
            </a:br>
            <a:r>
              <a:rPr lang="en-US" sz="2300" b="1" u="sng" dirty="0" smtClean="0"/>
              <a:t>IASWG SPARC Awardee Representatives:</a:t>
            </a:r>
            <a:r>
              <a:rPr lang="en-US" sz="2300" dirty="0"/>
              <a:t/>
            </a:r>
            <a:br>
              <a:rPr lang="en-US" sz="2300" dirty="0"/>
            </a:br>
            <a:r>
              <a:rPr lang="en-US" sz="2000" dirty="0"/>
              <a:t>Maria </a:t>
            </a:r>
            <a:r>
              <a:rPr lang="en-US" sz="2000" dirty="0" err="1"/>
              <a:t>Gurrola</a:t>
            </a:r>
            <a:r>
              <a:rPr lang="en-US" sz="2000" dirty="0"/>
              <a:t> (</a:t>
            </a:r>
            <a:r>
              <a:rPr lang="en-US" sz="2000" dirty="0" smtClean="0">
                <a:hlinkClick r:id="rId6"/>
              </a:rPr>
              <a:t>gurrola@nmsu.edu</a:t>
            </a:r>
            <a:r>
              <a:rPr lang="en-US" sz="2000" dirty="0" smtClean="0"/>
              <a:t>)</a:t>
            </a:r>
            <a:r>
              <a:rPr lang="en-US" sz="2000" dirty="0"/>
              <a:t/>
            </a:r>
            <a:br>
              <a:rPr lang="en-US" sz="2000" dirty="0"/>
            </a:br>
            <a:r>
              <a:rPr lang="en-US" sz="2000" dirty="0" smtClean="0">
                <a:solidFill>
                  <a:srgbClr val="000000"/>
                </a:solidFill>
                <a:ea typeface="Times New Roman" panose="02020603050405020304" pitchFamily="18" charset="0"/>
                <a:cs typeface="Times New Roman" panose="02020603050405020304" pitchFamily="18" charset="0"/>
              </a:rPr>
              <a:t>Nancy </a:t>
            </a:r>
            <a:r>
              <a:rPr lang="en-US" sz="2000" dirty="0">
                <a:solidFill>
                  <a:srgbClr val="000000"/>
                </a:solidFill>
                <a:ea typeface="Times New Roman" panose="02020603050405020304" pitchFamily="18" charset="0"/>
                <a:cs typeface="Times New Roman" panose="02020603050405020304" pitchFamily="18" charset="0"/>
              </a:rPr>
              <a:t>Murakami </a:t>
            </a:r>
            <a:r>
              <a:rPr lang="en-US" sz="2000" dirty="0" smtClean="0">
                <a:solidFill>
                  <a:srgbClr val="000000"/>
                </a:solidFill>
                <a:ea typeface="Times New Roman" panose="02020603050405020304" pitchFamily="18" charset="0"/>
                <a:cs typeface="Times New Roman" panose="02020603050405020304" pitchFamily="18" charset="0"/>
              </a:rPr>
              <a:t>(</a:t>
            </a:r>
            <a:r>
              <a:rPr lang="en-US" sz="2000" dirty="0" smtClean="0">
                <a:solidFill>
                  <a:srgbClr val="000000"/>
                </a:solidFill>
                <a:ea typeface="Times New Roman" panose="02020603050405020304" pitchFamily="18" charset="0"/>
                <a:cs typeface="Times New Roman" panose="02020603050405020304" pitchFamily="18" charset="0"/>
                <a:hlinkClick r:id="rId9"/>
              </a:rPr>
              <a:t>murakami.nancy@gmail.com</a:t>
            </a:r>
            <a:r>
              <a:rPr lang="en-US" sz="2000" dirty="0" smtClean="0">
                <a:solidFill>
                  <a:srgbClr val="000000"/>
                </a:solidFill>
                <a:ea typeface="Times New Roman" panose="02020603050405020304" pitchFamily="18" charset="0"/>
                <a:cs typeface="Times New Roman" panose="02020603050405020304" pitchFamily="18" charset="0"/>
              </a:rPr>
              <a:t>)</a:t>
            </a:r>
            <a:br>
              <a:rPr lang="en-US" sz="2000" dirty="0" smtClean="0">
                <a:solidFill>
                  <a:srgbClr val="000000"/>
                </a:solidFill>
                <a:ea typeface="Times New Roman" panose="02020603050405020304" pitchFamily="18" charset="0"/>
                <a:cs typeface="Times New Roman" panose="02020603050405020304" pitchFamily="18" charset="0"/>
              </a:rPr>
            </a:br>
            <a:r>
              <a:rPr lang="en-US" sz="2000" dirty="0" smtClean="0"/>
              <a:t>Erin </a:t>
            </a:r>
            <a:r>
              <a:rPr lang="en-US" sz="2000" dirty="0" err="1" smtClean="0"/>
              <a:t>Nau</a:t>
            </a:r>
            <a:r>
              <a:rPr lang="en-US" sz="2000" dirty="0" smtClean="0"/>
              <a:t> (</a:t>
            </a:r>
            <a:r>
              <a:rPr lang="en-US" sz="2000" dirty="0" smtClean="0">
                <a:solidFill>
                  <a:srgbClr val="000000"/>
                </a:solidFill>
                <a:ea typeface="Times New Roman" panose="02020603050405020304" pitchFamily="18" charset="0"/>
                <a:cs typeface="Times New Roman" panose="02020603050405020304" pitchFamily="18" charset="0"/>
                <a:hlinkClick r:id="rId10"/>
              </a:rPr>
              <a:t>enau@adelphi.edu</a:t>
            </a:r>
            <a:r>
              <a:rPr lang="en-US" sz="2000" dirty="0" smtClean="0">
                <a:solidFill>
                  <a:srgbClr val="000000"/>
                </a:solidFill>
                <a:ea typeface="Times New Roman" panose="02020603050405020304" pitchFamily="18" charset="0"/>
                <a:cs typeface="Times New Roman" panose="02020603050405020304" pitchFamily="18" charset="0"/>
              </a:rPr>
              <a:t>)</a:t>
            </a:r>
            <a:br>
              <a:rPr lang="en-US" sz="2000" dirty="0" smtClean="0">
                <a:solidFill>
                  <a:srgbClr val="000000"/>
                </a:solidFill>
                <a:ea typeface="Times New Roman" panose="02020603050405020304" pitchFamily="18" charset="0"/>
                <a:cs typeface="Times New Roman" panose="02020603050405020304" pitchFamily="18" charset="0"/>
              </a:rPr>
            </a:br>
            <a:r>
              <a:rPr lang="en-US" sz="2000" dirty="0" err="1" smtClean="0"/>
              <a:t>Zaneta</a:t>
            </a:r>
            <a:r>
              <a:rPr lang="en-US" sz="2000" dirty="0" smtClean="0"/>
              <a:t> </a:t>
            </a:r>
            <a:r>
              <a:rPr lang="en-US" sz="2000" dirty="0"/>
              <a:t>Smith (</a:t>
            </a:r>
            <a:r>
              <a:rPr lang="en-US" sz="2000" dirty="0">
                <a:hlinkClick r:id="rId4"/>
              </a:rPr>
              <a:t>zanetajsmith@gmail.com</a:t>
            </a:r>
            <a:r>
              <a:rPr lang="en-US" sz="2000" dirty="0"/>
              <a:t>)</a:t>
            </a:r>
            <a:br>
              <a:rPr lang="en-US" sz="2000" dirty="0"/>
            </a:br>
            <a:r>
              <a:rPr lang="en-US" sz="2000" dirty="0" smtClean="0"/>
              <a:t>Brian </a:t>
            </a:r>
            <a:r>
              <a:rPr lang="en-US" sz="2000" dirty="0"/>
              <a:t>L. Kelly </a:t>
            </a:r>
            <a:r>
              <a:rPr lang="it-IT" sz="2000" dirty="0"/>
              <a:t>(</a:t>
            </a:r>
            <a:r>
              <a:rPr lang="en-US" sz="2000" dirty="0">
                <a:hlinkClick r:id="rId5"/>
              </a:rPr>
              <a:t>bkelly6@luc.edu</a:t>
            </a:r>
            <a:r>
              <a:rPr lang="en-US" sz="2000" dirty="0"/>
              <a:t>)</a:t>
            </a:r>
            <a:r>
              <a:rPr lang="en-US" sz="2300" dirty="0"/>
              <a:t/>
            </a:r>
            <a:br>
              <a:rPr lang="en-US" sz="2300" dirty="0"/>
            </a:br>
            <a:r>
              <a:rPr lang="en-US" dirty="0"/>
              <a:t/>
            </a:r>
            <a:br>
              <a:rPr lang="en-US" dirty="0"/>
            </a:br>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a:t/>
            </a:r>
            <a:br>
              <a:rPr lang="en-US" b="1" i="1" dirty="0"/>
            </a:br>
            <a:r>
              <a:rPr lang="en-US" b="1" i="1" dirty="0" smtClean="0"/>
              <a:t/>
            </a:r>
            <a:br>
              <a:rPr lang="en-US" b="1" i="1" dirty="0" smtClean="0"/>
            </a:br>
            <a:endParaRPr lang="en-US" dirty="0"/>
          </a:p>
        </p:txBody>
      </p:sp>
      <p:sp>
        <p:nvSpPr>
          <p:cNvPr id="3" name="Subtitle 2"/>
          <p:cNvSpPr>
            <a:spLocks noGrp="1"/>
          </p:cNvSpPr>
          <p:nvPr>
            <p:ph type="subTitle" idx="1"/>
          </p:nvPr>
        </p:nvSpPr>
        <p:spPr>
          <a:xfrm flipV="1">
            <a:off x="1371600" y="6934200"/>
            <a:ext cx="6400800" cy="533400"/>
          </a:xfrm>
        </p:spPr>
        <p:txBody>
          <a:bodyPr>
            <a:normAutofit lnSpcReduction="10000"/>
          </a:bodyPr>
          <a:lstStyle/>
          <a:p>
            <a:endParaRPr lang="en-US" dirty="0"/>
          </a:p>
        </p:txBody>
      </p:sp>
      <p:pic>
        <p:nvPicPr>
          <p:cNvPr id="4" name="Google Shape;152;p19"/>
          <p:cNvPicPr preferRelativeResize="0"/>
          <p:nvPr/>
        </p:nvPicPr>
        <p:blipFill rotWithShape="1">
          <a:blip r:embed="rId11">
            <a:alphaModFix/>
          </a:blip>
          <a:srcRect/>
          <a:stretch/>
        </p:blipFill>
        <p:spPr>
          <a:xfrm>
            <a:off x="457200" y="304800"/>
            <a:ext cx="5334034" cy="513184"/>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4038600"/>
          </a:xfrm>
          <a:solidFill>
            <a:schemeClr val="bg1"/>
          </a:solidFill>
        </p:spPr>
        <p:txBody>
          <a:bodyPr>
            <a:normAutofit/>
          </a:bodyPr>
          <a:lstStyle/>
          <a:p>
            <a:r>
              <a:rPr lang="en-US" sz="5400" b="1" dirty="0" smtClean="0"/>
              <a:t>Reports From Awardees</a:t>
            </a:r>
            <a:endParaRPr lang="en-US" sz="5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2239962"/>
          </a:xfrm>
          <a:solidFill>
            <a:schemeClr val="bg1"/>
          </a:solidFill>
        </p:spPr>
        <p:txBody>
          <a:bodyPr>
            <a:normAutofit fontScale="90000"/>
          </a:bodyPr>
          <a:lstStyle/>
          <a:p>
            <a:r>
              <a:rPr lang="en-US" sz="3600" b="1" dirty="0"/>
              <a:t>Great Conversations in Social Work: Using Groupwork to Promote Inclusive Dialogue and Collective Action Around Social Justice</a:t>
            </a:r>
            <a:r>
              <a:rPr lang="en-US" sz="3600" dirty="0"/>
              <a:t/>
            </a:r>
            <a:br>
              <a:rPr lang="en-US" sz="3600" dirty="0"/>
            </a:br>
            <a:r>
              <a:rPr lang="en-US" sz="3600" i="1" dirty="0" smtClean="0"/>
              <a:t>Stacy </a:t>
            </a:r>
            <a:r>
              <a:rPr lang="en-US" sz="3600" i="1" dirty="0" err="1" smtClean="0"/>
              <a:t>Gherardi</a:t>
            </a:r>
            <a:r>
              <a:rPr lang="en-US" sz="3600" i="1" dirty="0" smtClean="0"/>
              <a:t> and Maria </a:t>
            </a:r>
            <a:r>
              <a:rPr lang="en-US" sz="3600" i="1" dirty="0" err="1" smtClean="0"/>
              <a:t>Gurrola</a:t>
            </a:r>
            <a:r>
              <a:rPr lang="en-US" sz="3600" i="1" dirty="0" smtClean="0"/>
              <a:t> </a:t>
            </a:r>
            <a:r>
              <a:rPr lang="en-US" sz="3600" i="1" smtClean="0"/>
              <a:t>(Presenter)</a:t>
            </a:r>
            <a:endParaRPr lang="en-US" sz="3600" dirty="0" smtClean="0"/>
          </a:p>
        </p:txBody>
      </p:sp>
      <p:sp>
        <p:nvSpPr>
          <p:cNvPr id="3" name="Content Placeholder 2"/>
          <p:cNvSpPr>
            <a:spLocks noGrp="1"/>
          </p:cNvSpPr>
          <p:nvPr>
            <p:ph idx="1"/>
          </p:nvPr>
        </p:nvSpPr>
        <p:spPr>
          <a:xfrm>
            <a:off x="457200" y="2743200"/>
            <a:ext cx="8229600" cy="3886200"/>
          </a:xfrm>
        </p:spPr>
        <p:txBody>
          <a:bodyPr>
            <a:normAutofit/>
          </a:bodyPr>
          <a:lstStyle/>
          <a:p>
            <a:r>
              <a:rPr lang="en-US" sz="4000" dirty="0" smtClean="0"/>
              <a:t>SPARC Awardee (2017, June)</a:t>
            </a:r>
          </a:p>
          <a:p>
            <a:r>
              <a:rPr lang="en-US" sz="4000" dirty="0" smtClean="0"/>
              <a:t>Project Overview and Current Status</a:t>
            </a:r>
          </a:p>
          <a:p>
            <a:r>
              <a:rPr lang="en-US" sz="4000" dirty="0" smtClean="0"/>
              <a:t>Decision to Apply and SPARC Impact </a:t>
            </a:r>
          </a:p>
          <a:p>
            <a:r>
              <a:rPr lang="en-US" sz="4000" dirty="0" smtClean="0"/>
              <a:t>Advice to Applicants</a:t>
            </a:r>
          </a:p>
        </p:txBody>
      </p:sp>
    </p:spTree>
    <p:extLst>
      <p:ext uri="{BB962C8B-B14F-4D97-AF65-F5344CB8AC3E}">
        <p14:creationId xmlns:p14="http://schemas.microsoft.com/office/powerpoint/2010/main" val="21509256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2667000"/>
          </a:xfrm>
          <a:solidFill>
            <a:schemeClr val="bg1"/>
          </a:solidFill>
        </p:spPr>
        <p:txBody>
          <a:bodyPr>
            <a:normAutofit fontScale="90000"/>
          </a:bodyPr>
          <a:lstStyle/>
          <a:p>
            <a:r>
              <a:rPr lang="en-US" sz="3600" b="1" dirty="0" smtClean="0"/>
              <a:t/>
            </a:r>
            <a:br>
              <a:rPr lang="en-US" sz="3600" b="1" dirty="0" smtClean="0"/>
            </a:br>
            <a:r>
              <a:rPr lang="en-US" sz="3600" b="1" dirty="0" smtClean="0"/>
              <a:t>Narratives </a:t>
            </a:r>
            <a:r>
              <a:rPr lang="en-US" sz="3600" b="1" dirty="0"/>
              <a:t>from the Field:</a:t>
            </a:r>
            <a:br>
              <a:rPr lang="en-US" sz="3600" b="1" dirty="0"/>
            </a:br>
            <a:r>
              <a:rPr lang="en-US" sz="3600" b="1" dirty="0"/>
              <a:t>Development </a:t>
            </a:r>
            <a:r>
              <a:rPr lang="en-US" sz="3600" b="1" dirty="0" smtClean="0"/>
              <a:t>and Implementation </a:t>
            </a:r>
            <a:r>
              <a:rPr lang="en-US" sz="3600" b="1" dirty="0"/>
              <a:t>of </a:t>
            </a:r>
            <a:r>
              <a:rPr lang="en-US" sz="3600" b="1" dirty="0" smtClean="0"/>
              <a:t>a Manualized Psychosocial Support </a:t>
            </a:r>
            <a:r>
              <a:rPr lang="en-US" sz="3600" b="1" dirty="0"/>
              <a:t>Group </a:t>
            </a:r>
            <a:r>
              <a:rPr lang="en-US" sz="3600" b="1" dirty="0" smtClean="0"/>
              <a:t>for Refugee </a:t>
            </a:r>
            <a:r>
              <a:rPr lang="en-US" sz="3600" b="1" dirty="0"/>
              <a:t>Transit </a:t>
            </a:r>
            <a:r>
              <a:rPr lang="en-US" sz="3600" b="1" dirty="0" smtClean="0"/>
              <a:t>Camps</a:t>
            </a:r>
            <a:r>
              <a:rPr lang="en-US" sz="3600" b="1" dirty="0"/>
              <a:t/>
            </a:r>
            <a:br>
              <a:rPr lang="en-US" sz="3600" b="1" dirty="0"/>
            </a:br>
            <a:r>
              <a:rPr lang="en-US" sz="3600" i="1" dirty="0"/>
              <a:t>Nancy J. </a:t>
            </a:r>
            <a:r>
              <a:rPr lang="en-US" sz="3600" i="1" dirty="0" smtClean="0"/>
              <a:t>Murakami</a:t>
            </a:r>
            <a:r>
              <a:rPr lang="en-US" sz="3600" b="1" dirty="0" smtClean="0"/>
              <a:t/>
            </a:r>
            <a:br>
              <a:rPr lang="en-US" sz="3600" b="1" dirty="0" smtClean="0"/>
            </a:br>
            <a:endParaRPr lang="en-US" sz="3600" i="1" dirty="0" smtClean="0"/>
          </a:p>
        </p:txBody>
      </p:sp>
      <p:sp>
        <p:nvSpPr>
          <p:cNvPr id="3" name="Content Placeholder 2"/>
          <p:cNvSpPr>
            <a:spLocks noGrp="1"/>
          </p:cNvSpPr>
          <p:nvPr>
            <p:ph idx="1"/>
          </p:nvPr>
        </p:nvSpPr>
        <p:spPr>
          <a:xfrm>
            <a:off x="457200" y="3048000"/>
            <a:ext cx="8229600" cy="3581400"/>
          </a:xfrm>
        </p:spPr>
        <p:txBody>
          <a:bodyPr>
            <a:normAutofit/>
          </a:bodyPr>
          <a:lstStyle/>
          <a:p>
            <a:r>
              <a:rPr lang="en-US" sz="4000" dirty="0" smtClean="0"/>
              <a:t>SPARC Awardee (2017, November)</a:t>
            </a:r>
          </a:p>
          <a:p>
            <a:r>
              <a:rPr lang="en-US" sz="4000" dirty="0" smtClean="0"/>
              <a:t>Project Overview and Current Status</a:t>
            </a:r>
          </a:p>
          <a:p>
            <a:r>
              <a:rPr lang="en-US" sz="4000" dirty="0" smtClean="0"/>
              <a:t>Decision to Apply and SPARC Impact </a:t>
            </a:r>
          </a:p>
          <a:p>
            <a:r>
              <a:rPr lang="en-US" sz="4000" dirty="0" smtClean="0"/>
              <a:t>Advice to Applicants</a:t>
            </a:r>
          </a:p>
        </p:txBody>
      </p:sp>
    </p:spTree>
    <p:extLst>
      <p:ext uri="{BB962C8B-B14F-4D97-AF65-F5344CB8AC3E}">
        <p14:creationId xmlns:p14="http://schemas.microsoft.com/office/powerpoint/2010/main" val="129068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554162"/>
          </a:xfrm>
          <a:solidFill>
            <a:schemeClr val="bg1"/>
          </a:solidFill>
        </p:spPr>
        <p:txBody>
          <a:bodyPr>
            <a:normAutofit fontScale="90000"/>
          </a:bodyPr>
          <a:lstStyle/>
          <a:p>
            <a:r>
              <a:rPr lang="en-US" sz="3600" b="1" dirty="0" smtClean="0"/>
              <a:t>Online </a:t>
            </a:r>
            <a:r>
              <a:rPr lang="en-US" sz="3600" b="1" dirty="0"/>
              <a:t>Group for Young Women Diagnosed </a:t>
            </a:r>
            <a:r>
              <a:rPr lang="en-US" sz="3600" b="1" dirty="0" smtClean="0"/>
              <a:t/>
            </a:r>
            <a:br>
              <a:rPr lang="en-US" sz="3600" b="1" dirty="0" smtClean="0"/>
            </a:br>
            <a:r>
              <a:rPr lang="en-US" sz="3600" b="1" dirty="0" smtClean="0"/>
              <a:t>with </a:t>
            </a:r>
            <a:r>
              <a:rPr lang="en-US" sz="3600" b="1" dirty="0"/>
              <a:t>Breast </a:t>
            </a:r>
            <a:r>
              <a:rPr lang="en-US" sz="3600" b="1" dirty="0" smtClean="0"/>
              <a:t>Cancer</a:t>
            </a:r>
            <a:br>
              <a:rPr lang="en-US" sz="3600" b="1" dirty="0" smtClean="0"/>
            </a:br>
            <a:r>
              <a:rPr lang="en-US" sz="3600" i="1" dirty="0" smtClean="0"/>
              <a:t>Erin Nau</a:t>
            </a:r>
            <a:endParaRPr lang="en-US" sz="3600" dirty="0" smtClean="0"/>
          </a:p>
        </p:txBody>
      </p:sp>
      <p:sp>
        <p:nvSpPr>
          <p:cNvPr id="3" name="Content Placeholder 2"/>
          <p:cNvSpPr>
            <a:spLocks noGrp="1"/>
          </p:cNvSpPr>
          <p:nvPr>
            <p:ph idx="1"/>
          </p:nvPr>
        </p:nvSpPr>
        <p:spPr>
          <a:xfrm>
            <a:off x="457200" y="2286000"/>
            <a:ext cx="8229600" cy="4343400"/>
          </a:xfrm>
        </p:spPr>
        <p:txBody>
          <a:bodyPr>
            <a:normAutofit/>
          </a:bodyPr>
          <a:lstStyle/>
          <a:p>
            <a:r>
              <a:rPr lang="en-US" sz="4000" dirty="0" smtClean="0"/>
              <a:t>SPARC Awardee (2018, June)</a:t>
            </a:r>
          </a:p>
          <a:p>
            <a:r>
              <a:rPr lang="en-US" sz="4000" dirty="0" smtClean="0"/>
              <a:t>Project Overview and Current Status</a:t>
            </a:r>
          </a:p>
          <a:p>
            <a:r>
              <a:rPr lang="en-US" sz="4000" dirty="0" smtClean="0"/>
              <a:t>Decision to Apply and SPARC Impact </a:t>
            </a:r>
          </a:p>
          <a:p>
            <a:r>
              <a:rPr lang="en-US" sz="4000" dirty="0" smtClean="0"/>
              <a:t>Advice to Applicants</a:t>
            </a:r>
          </a:p>
        </p:txBody>
      </p:sp>
    </p:spTree>
    <p:extLst>
      <p:ext uri="{BB962C8B-B14F-4D97-AF65-F5344CB8AC3E}">
        <p14:creationId xmlns:p14="http://schemas.microsoft.com/office/powerpoint/2010/main" val="2839435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0"/>
            <a:ext cx="8229600" cy="3581400"/>
          </a:xfrm>
        </p:spPr>
        <p:txBody>
          <a:bodyPr>
            <a:normAutofit/>
          </a:bodyPr>
          <a:lstStyle/>
          <a:p>
            <a:r>
              <a:rPr lang="en-US" sz="4000" dirty="0" smtClean="0"/>
              <a:t>SPARC Awardee (2014, November) </a:t>
            </a:r>
          </a:p>
          <a:p>
            <a:r>
              <a:rPr lang="en-US" sz="4000" dirty="0" smtClean="0"/>
              <a:t>Project Overview and Current Status</a:t>
            </a:r>
          </a:p>
          <a:p>
            <a:r>
              <a:rPr lang="en-US" sz="4000" dirty="0" smtClean="0"/>
              <a:t>Decision to Apply and SPARC Impact </a:t>
            </a:r>
          </a:p>
          <a:p>
            <a:r>
              <a:rPr lang="en-US" sz="4000" dirty="0" smtClean="0"/>
              <a:t>Advice to Applicants</a:t>
            </a:r>
            <a:endParaRPr lang="en-US" dirty="0"/>
          </a:p>
        </p:txBody>
      </p:sp>
      <p:sp>
        <p:nvSpPr>
          <p:cNvPr id="4" name="Title 1"/>
          <p:cNvSpPr>
            <a:spLocks noGrp="1"/>
          </p:cNvSpPr>
          <p:nvPr>
            <p:ph type="title"/>
          </p:nvPr>
        </p:nvSpPr>
        <p:spPr>
          <a:xfrm>
            <a:off x="437584" y="304800"/>
            <a:ext cx="8229600" cy="2087562"/>
          </a:xfrm>
          <a:solidFill>
            <a:schemeClr val="bg1"/>
          </a:solidFill>
        </p:spPr>
        <p:txBody>
          <a:bodyPr>
            <a:normAutofit/>
          </a:bodyPr>
          <a:lstStyle/>
          <a:p>
            <a:r>
              <a:rPr lang="en-US" sz="3600" b="1" dirty="0" smtClean="0"/>
              <a:t>The </a:t>
            </a:r>
            <a:r>
              <a:rPr lang="en-US" sz="3600" b="1" dirty="0"/>
              <a:t>Story of Social Group Work and Residential Summer </a:t>
            </a:r>
            <a:r>
              <a:rPr lang="en-US" sz="3600" b="1" dirty="0" smtClean="0"/>
              <a:t>Camping</a:t>
            </a:r>
            <a:r>
              <a:rPr lang="en-US" sz="4000" b="1" dirty="0" smtClean="0"/>
              <a:t/>
            </a:r>
            <a:br>
              <a:rPr lang="en-US" sz="4000" b="1" dirty="0" smtClean="0"/>
            </a:br>
            <a:r>
              <a:rPr lang="en-US" sz="3600" i="1" dirty="0" smtClean="0"/>
              <a:t>Susan </a:t>
            </a:r>
            <a:r>
              <a:rPr lang="en-US" sz="3600" i="1" dirty="0" err="1" smtClean="0"/>
              <a:t>Scher</a:t>
            </a:r>
            <a:r>
              <a:rPr lang="en-US" sz="3600" i="1" dirty="0" smtClean="0"/>
              <a:t> (Presenter) </a:t>
            </a:r>
            <a:r>
              <a:rPr lang="en-US" sz="3600" i="1" dirty="0" smtClean="0"/>
              <a:t>&amp; </a:t>
            </a:r>
            <a:r>
              <a:rPr lang="en-US" sz="3600" i="1" dirty="0"/>
              <a:t>Meryl </a:t>
            </a:r>
            <a:r>
              <a:rPr lang="en-US" sz="3600" i="1" dirty="0" err="1" smtClean="0"/>
              <a:t>Nadel</a:t>
            </a:r>
            <a:endParaRPr lang="en-US" sz="3600" i="1" dirty="0"/>
          </a:p>
        </p:txBody>
      </p:sp>
    </p:spTree>
    <p:extLst>
      <p:ext uri="{BB962C8B-B14F-4D97-AF65-F5344CB8AC3E}">
        <p14:creationId xmlns:p14="http://schemas.microsoft.com/office/powerpoint/2010/main" val="3998525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0"/>
            <a:ext cx="8229600" cy="3581400"/>
          </a:xfrm>
        </p:spPr>
        <p:txBody>
          <a:bodyPr>
            <a:normAutofit/>
          </a:bodyPr>
          <a:lstStyle/>
          <a:p>
            <a:r>
              <a:rPr lang="en-US" sz="4000" dirty="0" smtClean="0"/>
              <a:t>SPARC Awardee (2015, November) </a:t>
            </a:r>
          </a:p>
          <a:p>
            <a:r>
              <a:rPr lang="en-US" sz="4000" dirty="0" smtClean="0"/>
              <a:t>Project Overview and Current Status</a:t>
            </a:r>
          </a:p>
          <a:p>
            <a:r>
              <a:rPr lang="en-US" sz="4000" dirty="0" smtClean="0"/>
              <a:t>Decision to Apply and SPARC Impact </a:t>
            </a:r>
          </a:p>
          <a:p>
            <a:r>
              <a:rPr lang="en-US" sz="4000" dirty="0" smtClean="0"/>
              <a:t>Advice to Applicants</a:t>
            </a:r>
            <a:endParaRPr lang="en-US" dirty="0"/>
          </a:p>
        </p:txBody>
      </p:sp>
      <p:sp>
        <p:nvSpPr>
          <p:cNvPr id="4" name="Title 1"/>
          <p:cNvSpPr>
            <a:spLocks noGrp="1"/>
          </p:cNvSpPr>
          <p:nvPr>
            <p:ph type="title"/>
          </p:nvPr>
        </p:nvSpPr>
        <p:spPr>
          <a:xfrm>
            <a:off x="437584" y="304800"/>
            <a:ext cx="8229600" cy="2087562"/>
          </a:xfrm>
          <a:solidFill>
            <a:schemeClr val="bg1"/>
          </a:solidFill>
        </p:spPr>
        <p:txBody>
          <a:bodyPr>
            <a:normAutofit fontScale="90000"/>
          </a:bodyPr>
          <a:lstStyle/>
          <a:p>
            <a:r>
              <a:rPr lang="en-US" dirty="0" smtClean="0"/>
              <a:t/>
            </a:r>
            <a:br>
              <a:rPr lang="en-US" dirty="0" smtClean="0"/>
            </a:br>
            <a:r>
              <a:rPr lang="en-US" sz="4000" b="1" dirty="0" smtClean="0"/>
              <a:t>Fifth House Ensemble Residency Programs with Teen Living Programs</a:t>
            </a:r>
            <a:r>
              <a:rPr lang="en-US" b="1" dirty="0" smtClean="0"/>
              <a:t/>
            </a:r>
            <a:br>
              <a:rPr lang="en-US" b="1" dirty="0" smtClean="0"/>
            </a:br>
            <a:r>
              <a:rPr lang="en-US" sz="4000" i="1" dirty="0" smtClean="0"/>
              <a:t>Brian L. Kelly </a:t>
            </a:r>
            <a:r>
              <a:rPr lang="en-US" i="1" dirty="0" smtClean="0"/>
              <a:t/>
            </a:r>
            <a:br>
              <a:rPr lang="en-US" i="1" dirty="0" smtClean="0"/>
            </a:br>
            <a:endParaRPr lang="en-US" dirty="0"/>
          </a:p>
        </p:txBody>
      </p:sp>
    </p:spTree>
    <p:extLst>
      <p:ext uri="{BB962C8B-B14F-4D97-AF65-F5344CB8AC3E}">
        <p14:creationId xmlns:p14="http://schemas.microsoft.com/office/powerpoint/2010/main" val="1797624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49562"/>
          </a:xfrm>
          <a:solidFill>
            <a:schemeClr val="bg1"/>
          </a:solidFill>
        </p:spPr>
        <p:txBody>
          <a:bodyPr>
            <a:normAutofit/>
          </a:bodyPr>
          <a:lstStyle/>
          <a:p>
            <a:r>
              <a:rPr lang="en-US" sz="3600" b="1" dirty="0"/>
              <a:t>The Cameron Think and Do </a:t>
            </a:r>
            <a:r>
              <a:rPr lang="en-US" sz="3600" b="1" dirty="0" smtClean="0"/>
              <a:t>Tank </a:t>
            </a:r>
            <a:r>
              <a:rPr lang="en-US" sz="3600" dirty="0" smtClean="0"/>
              <a:t>(2015)</a:t>
            </a:r>
            <a:r>
              <a:rPr lang="en-US" sz="3600" b="1" dirty="0" smtClean="0"/>
              <a:t/>
            </a:r>
            <a:br>
              <a:rPr lang="en-US" sz="3600" b="1" dirty="0" smtClean="0"/>
            </a:br>
            <a:r>
              <a:rPr lang="en-US" sz="3600" b="1" dirty="0" smtClean="0"/>
              <a:t>The </a:t>
            </a:r>
            <a:r>
              <a:rPr lang="en-US" sz="3600" b="1" dirty="0"/>
              <a:t>in Search of Me Campaign - Community Program for </a:t>
            </a:r>
            <a:r>
              <a:rPr lang="en-US" sz="3600" b="1" dirty="0" smtClean="0"/>
              <a:t/>
            </a:r>
            <a:br>
              <a:rPr lang="en-US" sz="3600" b="1" dirty="0" smtClean="0"/>
            </a:br>
            <a:r>
              <a:rPr lang="en-US" sz="3600" b="1" dirty="0" smtClean="0"/>
              <a:t>Young </a:t>
            </a:r>
            <a:r>
              <a:rPr lang="en-US" sz="3600" b="1" dirty="0"/>
              <a:t>Men of </a:t>
            </a:r>
            <a:r>
              <a:rPr lang="en-US" sz="3600" b="1" dirty="0" smtClean="0"/>
              <a:t>Color </a:t>
            </a:r>
            <a:r>
              <a:rPr lang="en-US" sz="3600" dirty="0" smtClean="0"/>
              <a:t>(2013)</a:t>
            </a:r>
            <a:br>
              <a:rPr lang="en-US" sz="3600" dirty="0" smtClean="0"/>
            </a:br>
            <a:r>
              <a:rPr lang="en-US" sz="3600" i="1" dirty="0" err="1" smtClean="0"/>
              <a:t>Zaneta</a:t>
            </a:r>
            <a:r>
              <a:rPr lang="en-US" sz="3600" i="1" dirty="0" smtClean="0"/>
              <a:t> Smith</a:t>
            </a:r>
            <a:endParaRPr lang="en-US" sz="3600" dirty="0" smtClean="0"/>
          </a:p>
        </p:txBody>
      </p:sp>
      <p:sp>
        <p:nvSpPr>
          <p:cNvPr id="3" name="Content Placeholder 2"/>
          <p:cNvSpPr>
            <a:spLocks noGrp="1"/>
          </p:cNvSpPr>
          <p:nvPr>
            <p:ph idx="1"/>
          </p:nvPr>
        </p:nvSpPr>
        <p:spPr>
          <a:xfrm>
            <a:off x="457200" y="3581400"/>
            <a:ext cx="8229600" cy="3048000"/>
          </a:xfrm>
        </p:spPr>
        <p:txBody>
          <a:bodyPr>
            <a:normAutofit fontScale="92500" lnSpcReduction="10000"/>
          </a:bodyPr>
          <a:lstStyle/>
          <a:p>
            <a:r>
              <a:rPr lang="en-US" sz="4000" dirty="0" smtClean="0"/>
              <a:t>SPARC Awardee (2013, November &amp; 2015, June)</a:t>
            </a:r>
          </a:p>
          <a:p>
            <a:r>
              <a:rPr lang="en-US" sz="4000" dirty="0" smtClean="0"/>
              <a:t>Project Overview and Current Status</a:t>
            </a:r>
          </a:p>
          <a:p>
            <a:r>
              <a:rPr lang="en-US" sz="4000" dirty="0" smtClean="0"/>
              <a:t>Decision to Apply and SPARC Impact </a:t>
            </a:r>
          </a:p>
          <a:p>
            <a:r>
              <a:rPr lang="en-US" sz="4000" dirty="0" smtClean="0"/>
              <a:t>Advice to Applicants</a:t>
            </a:r>
          </a:p>
        </p:txBody>
      </p:sp>
    </p:spTree>
    <p:extLst>
      <p:ext uri="{BB962C8B-B14F-4D97-AF65-F5344CB8AC3E}">
        <p14:creationId xmlns:p14="http://schemas.microsoft.com/office/powerpoint/2010/main" val="1260932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b="1" dirty="0"/>
          </a:p>
        </p:txBody>
      </p:sp>
      <p:sp>
        <p:nvSpPr>
          <p:cNvPr id="3" name="Content Placeholder 2"/>
          <p:cNvSpPr>
            <a:spLocks noGrp="1"/>
          </p:cNvSpPr>
          <p:nvPr>
            <p:ph idx="1"/>
          </p:nvPr>
        </p:nvSpPr>
        <p:spPr>
          <a:xfrm>
            <a:off x="457200" y="1600200"/>
            <a:ext cx="8229600" cy="5181600"/>
          </a:xfrm>
        </p:spPr>
        <p:txBody>
          <a:bodyPr>
            <a:normAutofit lnSpcReduction="10000"/>
          </a:bodyPr>
          <a:lstStyle/>
          <a:p>
            <a:r>
              <a:rPr lang="en-CA" dirty="0" smtClean="0"/>
              <a:t>Encourage collaboration </a:t>
            </a:r>
            <a:r>
              <a:rPr lang="en-CA" dirty="0"/>
              <a:t>between academic-based </a:t>
            </a:r>
            <a:r>
              <a:rPr lang="en-CA" dirty="0" smtClean="0"/>
              <a:t>colleagues, </a:t>
            </a:r>
            <a:r>
              <a:rPr lang="en-CA" dirty="0"/>
              <a:t>community-based practitioners and social work </a:t>
            </a:r>
            <a:r>
              <a:rPr lang="en-CA" dirty="0" smtClean="0"/>
              <a:t>students</a:t>
            </a:r>
          </a:p>
          <a:p>
            <a:r>
              <a:rPr lang="en-CA" dirty="0"/>
              <a:t>Find partners to work as a </a:t>
            </a:r>
            <a:r>
              <a:rPr lang="en-CA" dirty="0" smtClean="0"/>
              <a:t>team</a:t>
            </a:r>
          </a:p>
          <a:p>
            <a:r>
              <a:rPr lang="en-CA" dirty="0" smtClean="0"/>
              <a:t>In some situations, endorsement is most useful</a:t>
            </a:r>
            <a:endParaRPr lang="en-CA" dirty="0"/>
          </a:p>
          <a:p>
            <a:r>
              <a:rPr lang="en-CA" dirty="0" smtClean="0"/>
              <a:t>Additional funds may be needed</a:t>
            </a:r>
          </a:p>
          <a:p>
            <a:r>
              <a:rPr lang="en-CA" dirty="0" smtClean="0"/>
              <a:t>Budget for time commitment</a:t>
            </a:r>
          </a:p>
          <a:p>
            <a:r>
              <a:rPr lang="en-CA" dirty="0" smtClean="0"/>
              <a:t>Contribute </a:t>
            </a:r>
            <a:r>
              <a:rPr lang="en-CA" dirty="0"/>
              <a:t>to social group work literature </a:t>
            </a:r>
            <a:endParaRPr lang="en-CA" dirty="0" smtClean="0"/>
          </a:p>
          <a:p>
            <a:r>
              <a:rPr lang="en-CA" dirty="0"/>
              <a:t>Develop your idea </a:t>
            </a:r>
            <a:r>
              <a:rPr lang="en-CA" dirty="0" smtClean="0"/>
              <a:t>and…apply </a:t>
            </a:r>
            <a:r>
              <a:rPr lang="en-CA" dirty="0"/>
              <a:t>to </a:t>
            </a:r>
            <a:r>
              <a:rPr lang="en-CA" dirty="0" smtClean="0"/>
              <a:t>SPARC</a:t>
            </a:r>
            <a:r>
              <a:rPr lang="en-CA" dirty="0"/>
              <a:t>!</a:t>
            </a:r>
          </a:p>
          <a:p>
            <a:endParaRPr lang="en-CA" dirty="0" smtClean="0"/>
          </a:p>
        </p:txBody>
      </p:sp>
      <p:sp>
        <p:nvSpPr>
          <p:cNvPr id="4" name="Title 1"/>
          <p:cNvSpPr txBox="1">
            <a:spLocks/>
          </p:cNvSpPr>
          <p:nvPr/>
        </p:nvSpPr>
        <p:spPr>
          <a:xfrm>
            <a:off x="457200" y="274638"/>
            <a:ext cx="8229600" cy="1143000"/>
          </a:xfrm>
          <a:prstGeom prst="rect">
            <a:avLst/>
          </a:prstGeom>
          <a:solidFill>
            <a:schemeClr val="bg1"/>
          </a:solidFill>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CA" b="1"/>
              <a:t>Advice to Applicants from </a:t>
            </a:r>
            <a:br>
              <a:rPr lang="en-CA" b="1"/>
            </a:br>
            <a:r>
              <a:rPr lang="en-CA" b="1"/>
              <a:t>IASWG SPARC Awardees</a:t>
            </a:r>
            <a:endParaRPr lang="en-US" dirty="0"/>
          </a:p>
        </p:txBody>
      </p:sp>
    </p:spTree>
    <p:extLst>
      <p:ext uri="{BB962C8B-B14F-4D97-AF65-F5344CB8AC3E}">
        <p14:creationId xmlns:p14="http://schemas.microsoft.com/office/powerpoint/2010/main" val="1515313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49562"/>
          </a:xfrm>
          <a:solidFill>
            <a:schemeClr val="bg1"/>
          </a:solidFill>
        </p:spPr>
        <p:txBody>
          <a:bodyPr>
            <a:normAutofit/>
          </a:bodyPr>
          <a:lstStyle/>
          <a:p>
            <a:r>
              <a:rPr lang="en-US" sz="4800" b="1" dirty="0" smtClean="0"/>
              <a:t>Thanks for being part of </a:t>
            </a:r>
            <a:br>
              <a:rPr lang="en-US" sz="4800" b="1" dirty="0" smtClean="0"/>
            </a:br>
            <a:r>
              <a:rPr lang="en-US" sz="4800" b="1" dirty="0" smtClean="0"/>
              <a:t>this Session</a:t>
            </a:r>
            <a:endParaRPr lang="en-US" i="1" dirty="0" smtClean="0"/>
          </a:p>
        </p:txBody>
      </p:sp>
      <p:sp>
        <p:nvSpPr>
          <p:cNvPr id="3" name="Content Placeholder 2"/>
          <p:cNvSpPr>
            <a:spLocks noGrp="1"/>
          </p:cNvSpPr>
          <p:nvPr>
            <p:ph idx="1"/>
          </p:nvPr>
        </p:nvSpPr>
        <p:spPr>
          <a:xfrm>
            <a:off x="457200" y="3200400"/>
            <a:ext cx="8458200" cy="3657600"/>
          </a:xfrm>
        </p:spPr>
        <p:txBody>
          <a:bodyPr>
            <a:normAutofit fontScale="25000" lnSpcReduction="20000"/>
          </a:bodyPr>
          <a:lstStyle/>
          <a:p>
            <a:pPr>
              <a:buNone/>
            </a:pPr>
            <a:endParaRPr lang="en-US" sz="6500" dirty="0" smtClean="0"/>
          </a:p>
          <a:p>
            <a:pPr>
              <a:buNone/>
            </a:pPr>
            <a:r>
              <a:rPr lang="en-US" sz="11600" dirty="0" smtClean="0"/>
              <a:t>Please feel free to contact IASWG SPARC Committee members with any questions:</a:t>
            </a:r>
          </a:p>
          <a:p>
            <a:pPr>
              <a:buNone/>
            </a:pPr>
            <a:r>
              <a:rPr lang="en-US" sz="9600" dirty="0" smtClean="0"/>
              <a:t>	</a:t>
            </a:r>
            <a:r>
              <a:rPr lang="en-US" sz="10400" dirty="0" smtClean="0"/>
              <a:t>Carol </a:t>
            </a:r>
            <a:r>
              <a:rPr lang="en-US" sz="10400" dirty="0"/>
              <a:t>S. Cohen (</a:t>
            </a:r>
            <a:r>
              <a:rPr lang="en-US" sz="10400" dirty="0">
                <a:hlinkClick r:id="rId2"/>
              </a:rPr>
              <a:t>cohen5@adelphi.edu</a:t>
            </a:r>
            <a:r>
              <a:rPr lang="en-US" sz="10400" dirty="0"/>
              <a:t>) </a:t>
            </a:r>
            <a:br>
              <a:rPr lang="en-US" sz="10400" dirty="0"/>
            </a:br>
            <a:r>
              <a:rPr lang="en-US" sz="10400" dirty="0" err="1"/>
              <a:t>Zaneta</a:t>
            </a:r>
            <a:r>
              <a:rPr lang="en-US" sz="10400" dirty="0"/>
              <a:t> Smith (</a:t>
            </a:r>
            <a:r>
              <a:rPr lang="en-US" sz="10400" dirty="0">
                <a:hlinkClick r:id="rId3"/>
              </a:rPr>
              <a:t>zanetajsmith@gmail.com</a:t>
            </a:r>
            <a:r>
              <a:rPr lang="en-US" sz="10400" dirty="0"/>
              <a:t>)</a:t>
            </a:r>
            <a:br>
              <a:rPr lang="en-US" sz="10400" dirty="0"/>
            </a:br>
            <a:r>
              <a:rPr lang="en-US" sz="10400" dirty="0"/>
              <a:t>Brian L. Kelly </a:t>
            </a:r>
            <a:r>
              <a:rPr lang="it-IT" sz="10400" dirty="0"/>
              <a:t>(</a:t>
            </a:r>
            <a:r>
              <a:rPr lang="en-US" sz="10400" dirty="0">
                <a:hlinkClick r:id="rId4"/>
              </a:rPr>
              <a:t>bkelly6@luc.edu</a:t>
            </a:r>
            <a:r>
              <a:rPr lang="en-US" sz="10400" dirty="0"/>
              <a:t>)</a:t>
            </a:r>
            <a:br>
              <a:rPr lang="en-US" sz="10400" dirty="0"/>
            </a:br>
            <a:r>
              <a:rPr lang="en-US" sz="10400" dirty="0"/>
              <a:t>Maria </a:t>
            </a:r>
            <a:r>
              <a:rPr lang="en-US" sz="10400" dirty="0" err="1"/>
              <a:t>Gurrola</a:t>
            </a:r>
            <a:r>
              <a:rPr lang="en-US" sz="10400" dirty="0"/>
              <a:t> (</a:t>
            </a:r>
            <a:r>
              <a:rPr lang="en-US" sz="10400" dirty="0">
                <a:hlinkClick r:id="rId5"/>
              </a:rPr>
              <a:t>gurrola@nmsu.edu</a:t>
            </a:r>
            <a:r>
              <a:rPr lang="en-US" sz="10400" dirty="0"/>
              <a:t/>
            </a:r>
            <a:br>
              <a:rPr lang="en-US" sz="10400" dirty="0"/>
            </a:br>
            <a:r>
              <a:rPr lang="en-US" sz="10400" dirty="0"/>
              <a:t>Helene </a:t>
            </a:r>
            <a:r>
              <a:rPr lang="en-US" sz="10400" dirty="0" err="1"/>
              <a:t>Onserud</a:t>
            </a:r>
            <a:r>
              <a:rPr lang="en-US" sz="10400" dirty="0"/>
              <a:t> (</a:t>
            </a:r>
            <a:r>
              <a:rPr lang="en-US" sz="10400" dirty="0">
                <a:hlinkClick r:id="rId6"/>
              </a:rPr>
              <a:t>helene.onserud@gmail.com</a:t>
            </a:r>
            <a:r>
              <a:rPr lang="en-US" sz="10400" dirty="0" smtClean="0"/>
              <a:t>)</a:t>
            </a:r>
            <a:br>
              <a:rPr lang="en-US" sz="10400" dirty="0" smtClean="0"/>
            </a:br>
            <a:endParaRPr lang="en-US" sz="10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1"/>
          </a:solidFill>
          <a:ln>
            <a:solidFill>
              <a:schemeClr val="bg1"/>
            </a:solidFill>
          </a:ln>
        </p:spPr>
        <p:txBody>
          <a:bodyPr>
            <a:normAutofit fontScale="90000"/>
          </a:bodyPr>
          <a:lstStyle/>
          <a:p>
            <a:r>
              <a:rPr lang="en-US" b="1" dirty="0"/>
              <a:t> </a:t>
            </a:r>
            <a:r>
              <a:rPr lang="en-US" b="1" dirty="0" smtClean="0"/>
              <a:t>Workshop Abstract</a:t>
            </a:r>
            <a:endParaRPr lang="en-US" sz="4900" dirty="0"/>
          </a:p>
        </p:txBody>
      </p:sp>
      <p:sp>
        <p:nvSpPr>
          <p:cNvPr id="3" name="Content Placeholder 2"/>
          <p:cNvSpPr>
            <a:spLocks noGrp="1"/>
          </p:cNvSpPr>
          <p:nvPr>
            <p:ph idx="1"/>
          </p:nvPr>
        </p:nvSpPr>
        <p:spPr>
          <a:xfrm>
            <a:off x="304800" y="1143000"/>
            <a:ext cx="8763000" cy="5715000"/>
          </a:xfrm>
        </p:spPr>
        <p:txBody>
          <a:bodyPr>
            <a:normAutofit lnSpcReduction="10000"/>
          </a:bodyPr>
          <a:lstStyle/>
          <a:p>
            <a:pPr marL="0" indent="0">
              <a:buNone/>
            </a:pPr>
            <a:r>
              <a:rPr lang="en-US" sz="2400" dirty="0" smtClean="0"/>
              <a:t>The </a:t>
            </a:r>
            <a:r>
              <a:rPr lang="en-US" sz="2400" dirty="0"/>
              <a:t>IASWG SPARC Program was launched in 2013 to "spark" innovative projects by IASWG members that are consistent with the IASWG mission. This session will provide guidance and facilitate discussion about SPARC endorsement and small grants to IASWG members. </a:t>
            </a:r>
            <a:r>
              <a:rPr lang="en-US" sz="2400" dirty="0" smtClean="0"/>
              <a:t>SPARC </a:t>
            </a:r>
            <a:r>
              <a:rPr lang="en-US" sz="2400" dirty="0"/>
              <a:t>Committee members will share the Program’s scope, application and review processes, and SPARC awardees will share their varied projects and experiences with SPARC.  </a:t>
            </a:r>
            <a:endParaRPr lang="en-US" sz="2400" dirty="0" smtClean="0"/>
          </a:p>
          <a:p>
            <a:pPr marL="0" indent="0">
              <a:buNone/>
            </a:pPr>
            <a:r>
              <a:rPr lang="en-US" b="1" dirty="0" smtClean="0"/>
              <a:t>Contents: </a:t>
            </a:r>
          </a:p>
          <a:p>
            <a:r>
              <a:rPr lang="en-US" dirty="0" smtClean="0"/>
              <a:t>Introductions</a:t>
            </a:r>
          </a:p>
          <a:p>
            <a:r>
              <a:rPr lang="en-US" dirty="0" smtClean="0"/>
              <a:t>IASWG SPARC Overview</a:t>
            </a:r>
            <a:endParaRPr lang="en-US" dirty="0"/>
          </a:p>
          <a:p>
            <a:r>
              <a:rPr lang="en-US" dirty="0" smtClean="0"/>
              <a:t>Application Information</a:t>
            </a:r>
          </a:p>
          <a:p>
            <a:r>
              <a:rPr lang="en-US" dirty="0" smtClean="0"/>
              <a:t>Reports and Advice from SPARC Awardees</a:t>
            </a:r>
          </a:p>
          <a:p>
            <a:r>
              <a:rPr lang="en-US" dirty="0" smtClean="0"/>
              <a:t>Additional Questions and Discussion</a:t>
            </a:r>
          </a:p>
          <a:p>
            <a:pPr marL="457200" lvl="1" indent="0">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a:p>
        </p:txBody>
      </p:sp>
    </p:spTree>
    <p:extLst>
      <p:ext uri="{BB962C8B-B14F-4D97-AF65-F5344CB8AC3E}">
        <p14:creationId xmlns:p14="http://schemas.microsoft.com/office/powerpoint/2010/main" val="899583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1"/>
          </a:solidFill>
        </p:spPr>
        <p:txBody>
          <a:bodyPr>
            <a:normAutofit/>
          </a:bodyPr>
          <a:lstStyle/>
          <a:p>
            <a:r>
              <a:rPr lang="en-US" b="1" dirty="0"/>
              <a:t>SPARC Program </a:t>
            </a:r>
            <a:r>
              <a:rPr lang="en-US" b="1" dirty="0" smtClean="0"/>
              <a:t>Overview</a:t>
            </a:r>
            <a:endParaRPr lang="en-US" b="1" dirty="0"/>
          </a:p>
        </p:txBody>
      </p:sp>
      <p:sp>
        <p:nvSpPr>
          <p:cNvPr id="3" name="Content Placeholder 2"/>
          <p:cNvSpPr>
            <a:spLocks noGrp="1"/>
          </p:cNvSpPr>
          <p:nvPr>
            <p:ph idx="1"/>
          </p:nvPr>
        </p:nvSpPr>
        <p:spPr>
          <a:xfrm>
            <a:off x="76200" y="1219200"/>
            <a:ext cx="8991600" cy="5638800"/>
          </a:xfrm>
        </p:spPr>
        <p:txBody>
          <a:bodyPr>
            <a:noAutofit/>
          </a:bodyPr>
          <a:lstStyle/>
          <a:p>
            <a:pPr marL="0" indent="0">
              <a:buNone/>
            </a:pPr>
            <a:r>
              <a:rPr lang="en-US" sz="2000" b="1" dirty="0"/>
              <a:t>The IASWG SPARC Program enters its 7th year this </a:t>
            </a:r>
            <a:r>
              <a:rPr lang="en-US" sz="2000" b="1" dirty="0" smtClean="0"/>
              <a:t>June: </a:t>
            </a:r>
          </a:p>
          <a:p>
            <a:r>
              <a:rPr lang="en-US" sz="2000" dirty="0" smtClean="0"/>
              <a:t>Since it was founded, SPARC has had 13 </a:t>
            </a:r>
            <a:r>
              <a:rPr lang="en-US" sz="2000" dirty="0"/>
              <a:t>funding cycles, IASWG has endorsed </a:t>
            </a:r>
            <a:r>
              <a:rPr lang="en-US" sz="2000" dirty="0" smtClean="0"/>
              <a:t>46 </a:t>
            </a:r>
            <a:r>
              <a:rPr lang="en-US" sz="2000" dirty="0"/>
              <a:t>projects, </a:t>
            </a:r>
            <a:r>
              <a:rPr lang="en-US" sz="2000" dirty="0" smtClean="0"/>
              <a:t>31 </a:t>
            </a:r>
            <a:r>
              <a:rPr lang="en-US" sz="2000" dirty="0"/>
              <a:t>of them with funding totaling </a:t>
            </a:r>
            <a:r>
              <a:rPr lang="en-US" sz="2000" dirty="0" smtClean="0"/>
              <a:t>$22,665.00, as of June 2019.</a:t>
            </a:r>
            <a:r>
              <a:rPr lang="en-US" sz="2000" dirty="0"/>
              <a:t> </a:t>
            </a:r>
            <a:endParaRPr lang="en-US" sz="2000" dirty="0" smtClean="0"/>
          </a:p>
          <a:p>
            <a:r>
              <a:rPr lang="en-US" sz="2000" dirty="0" smtClean="0"/>
              <a:t>The </a:t>
            </a:r>
            <a:r>
              <a:rPr lang="en-US" sz="2000" dirty="0"/>
              <a:t>informative and updated webpage includes upcoming deadlines, application information, awardee reports, and other useful information, at http://www.iaswg.org/sparc (IASWG, 2019).  </a:t>
            </a:r>
            <a:endParaRPr lang="en-US" sz="2000" dirty="0" smtClean="0"/>
          </a:p>
          <a:p>
            <a:pPr marL="0" indent="0">
              <a:buNone/>
            </a:pPr>
            <a:r>
              <a:rPr lang="en-US" sz="2000" b="1" dirty="0" smtClean="0"/>
              <a:t>This </a:t>
            </a:r>
            <a:r>
              <a:rPr lang="en-US" sz="2000" b="1" dirty="0"/>
              <a:t>year, we </a:t>
            </a:r>
            <a:r>
              <a:rPr lang="en-US" sz="2000" b="1" dirty="0" smtClean="0"/>
              <a:t>continue to expand </a:t>
            </a:r>
            <a:r>
              <a:rPr lang="en-US" sz="2000" b="1" dirty="0"/>
              <a:t>our reach even </a:t>
            </a:r>
            <a:r>
              <a:rPr lang="en-US" sz="2000" b="1" dirty="0" smtClean="0"/>
              <a:t>further, and welcome your ideas:</a:t>
            </a:r>
            <a:r>
              <a:rPr lang="en-US" sz="2000" b="1" dirty="0"/>
              <a:t>  </a:t>
            </a:r>
            <a:endParaRPr lang="en-US" sz="2000" b="1" dirty="0" smtClean="0"/>
          </a:p>
          <a:p>
            <a:r>
              <a:rPr lang="en-US" sz="2000" dirty="0" smtClean="0"/>
              <a:t>This </a:t>
            </a:r>
            <a:r>
              <a:rPr lang="en-US" sz="2000" dirty="0"/>
              <a:t>workshop will be the sixth annual IASWG SPARC Workshop held at consecutive IASWG Symposiums.  </a:t>
            </a:r>
            <a:endParaRPr lang="en-US" sz="2000" dirty="0" smtClean="0"/>
          </a:p>
          <a:p>
            <a:r>
              <a:rPr lang="en-US" sz="2000" dirty="0" smtClean="0"/>
              <a:t>We </a:t>
            </a:r>
            <a:r>
              <a:rPr lang="en-US" sz="2000" dirty="0"/>
              <a:t>are excited to continue to include co-presenters from SPARC’s years of awards, and SPARC projects which span a range of eligible innovations.  </a:t>
            </a:r>
            <a:r>
              <a:rPr lang="en-US" sz="2000" dirty="0" smtClean="0"/>
              <a:t>Thus </a:t>
            </a:r>
            <a:r>
              <a:rPr lang="en-US" sz="2000" dirty="0"/>
              <a:t>far, we have SPARC Projects on three continents!  </a:t>
            </a:r>
            <a:endParaRPr lang="en-US" sz="2000" dirty="0" smtClean="0"/>
          </a:p>
          <a:p>
            <a:r>
              <a:rPr lang="en-US" sz="2000" b="1" i="1" dirty="0" smtClean="0"/>
              <a:t>IASWG SPARC Information and Review is now available in English, French, German</a:t>
            </a:r>
            <a:r>
              <a:rPr lang="en-US" sz="2000" b="1" i="1" dirty="0"/>
              <a:t> </a:t>
            </a:r>
            <a:r>
              <a:rPr lang="en-US" sz="2000" b="1" i="1" dirty="0" smtClean="0"/>
              <a:t>and Spanish </a:t>
            </a:r>
            <a:endParaRPr lang="en-US" sz="2000" b="1" i="1" dirty="0"/>
          </a:p>
          <a:p>
            <a:pPr marL="0" indent="0">
              <a:buNone/>
            </a:pPr>
            <a:r>
              <a:rPr lang="en-US" sz="2000" b="1" dirty="0" smtClean="0"/>
              <a:t>Information </a:t>
            </a:r>
            <a:r>
              <a:rPr lang="en-US" sz="2000" b="1" dirty="0"/>
              <a:t>on our previous awards and everything members need to apply is available at </a:t>
            </a:r>
            <a:r>
              <a:rPr lang="en-US" sz="2000" b="1" u="sng" dirty="0">
                <a:hlinkClick r:id="rId2"/>
              </a:rPr>
              <a:t>www.iaswg/sparc</a:t>
            </a:r>
            <a:r>
              <a:rPr lang="en-US" sz="1900" b="1" dirty="0"/>
              <a:t/>
            </a:r>
            <a:br>
              <a:rPr lang="en-US" sz="1900" b="1" dirty="0"/>
            </a:br>
            <a:r>
              <a:rPr lang="en-US" sz="1800" b="1" dirty="0"/>
              <a:t/>
            </a:r>
            <a:br>
              <a:rPr lang="en-US" sz="1800" b="1" dirty="0"/>
            </a:b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a:solidFill>
            <a:schemeClr val="bg1"/>
          </a:solidFill>
        </p:spPr>
        <p:txBody>
          <a:bodyPr>
            <a:normAutofit/>
          </a:bodyPr>
          <a:lstStyle/>
          <a:p>
            <a:r>
              <a:rPr lang="fr-FR" b="1" dirty="0"/>
              <a:t>Le programme SPARC de l’AITSG</a:t>
            </a:r>
            <a:endParaRPr lang="en-US" b="1" dirty="0"/>
          </a:p>
        </p:txBody>
      </p:sp>
      <p:sp>
        <p:nvSpPr>
          <p:cNvPr id="3" name="Content Placeholder 2"/>
          <p:cNvSpPr>
            <a:spLocks noGrp="1"/>
          </p:cNvSpPr>
          <p:nvPr>
            <p:ph idx="1"/>
          </p:nvPr>
        </p:nvSpPr>
        <p:spPr>
          <a:xfrm>
            <a:off x="0" y="1295400"/>
            <a:ext cx="9144000" cy="5562600"/>
          </a:xfrm>
        </p:spPr>
        <p:txBody>
          <a:bodyPr>
            <a:noAutofit/>
          </a:bodyPr>
          <a:lstStyle/>
          <a:p>
            <a:r>
              <a:rPr lang="fr-FR" sz="2200" b="1" dirty="0" smtClean="0"/>
              <a:t>Le </a:t>
            </a:r>
            <a:r>
              <a:rPr lang="fr-FR" sz="2200" b="1" dirty="0"/>
              <a:t>but du programme SPARC de l’AITSG est d’inspirer les pratiques innovantes dans  l'éducation, la formation et les projets de recherche au sein des membres de l’AITSG par son programme d’endossement et de petites subventions afin de faire avancer la mission de l’AITSG</a:t>
            </a:r>
            <a:r>
              <a:rPr lang="fr-FR" sz="2200" dirty="0"/>
              <a:t>.</a:t>
            </a:r>
          </a:p>
          <a:p>
            <a:r>
              <a:rPr lang="fr-FR" sz="2200" dirty="0"/>
              <a:t>L'année 2019 représentera la 7</a:t>
            </a:r>
            <a:r>
              <a:rPr lang="fr-FR" sz="2200" baseline="30000" dirty="0"/>
              <a:t>ème</a:t>
            </a:r>
            <a:r>
              <a:rPr lang="fr-FR" sz="2200" dirty="0"/>
              <a:t> édition du programme SPARC de l’AITSG. Nous sommes fier de tous les projets du programme SPARC de l’AITSG approuvés et financés pendant ces années d’opération. </a:t>
            </a:r>
            <a:r>
              <a:rPr lang="fr-FR" sz="2200" b="1" u="sng" dirty="0" smtClean="0">
                <a:hlinkClick r:id="rId2"/>
              </a:rPr>
              <a:t>Les </a:t>
            </a:r>
            <a:r>
              <a:rPr lang="fr-FR" sz="2200" b="1" u="sng" dirty="0">
                <a:hlinkClick r:id="rId2"/>
              </a:rPr>
              <a:t>candidats potentiels devraient prendre connaissance du formulaire de demande</a:t>
            </a:r>
            <a:r>
              <a:rPr lang="fr-FR" sz="2200" b="1" dirty="0"/>
              <a:t> et </a:t>
            </a:r>
            <a:r>
              <a:rPr lang="fr-FR" sz="2200" b="1" u="sng" dirty="0">
                <a:hlinkClick r:id="rId3"/>
              </a:rPr>
              <a:t>de l’accord de projet de SPARC</a:t>
            </a:r>
            <a:r>
              <a:rPr lang="fr-FR" sz="2200" b="1" dirty="0"/>
              <a:t>. </a:t>
            </a:r>
            <a:endParaRPr lang="fr-FR" sz="2200" dirty="0"/>
          </a:p>
          <a:p>
            <a:r>
              <a:rPr lang="fr-FR" sz="2200" dirty="0" smtClean="0"/>
              <a:t>1 </a:t>
            </a:r>
            <a:r>
              <a:rPr lang="fr-FR" sz="2200" dirty="0"/>
              <a:t>000 $ US par subvention. Jusqu’ici, nous avons eu des projets de SPARC sur 3 continents ! Les informations sur nos prix précédents sont disponibles ci-dessous. Les demandes sont évaluées deux fois par année, préalablement à la tenue des réunions du Conseil d’administration de IASWG, qui généralement ont lieu en juin et en novembre.   </a:t>
            </a:r>
          </a:p>
          <a:p>
            <a:pPr marL="0" indent="0">
              <a:buNone/>
            </a:pPr>
            <a:r>
              <a:rPr lang="en-US" sz="2400" b="1" dirty="0"/>
              <a:t/>
            </a:r>
            <a:br>
              <a:rPr lang="en-US" sz="2400" b="1" dirty="0"/>
            </a:br>
            <a:r>
              <a:rPr lang="en-US" sz="1800" b="1" dirty="0"/>
              <a:t/>
            </a:r>
            <a:br>
              <a:rPr lang="en-US" sz="1800" b="1" dirty="0"/>
            </a:br>
            <a:endParaRPr lang="en-US" sz="1800" dirty="0" smtClean="0"/>
          </a:p>
        </p:txBody>
      </p:sp>
    </p:spTree>
    <p:extLst>
      <p:ext uri="{BB962C8B-B14F-4D97-AF65-F5344CB8AC3E}">
        <p14:creationId xmlns:p14="http://schemas.microsoft.com/office/powerpoint/2010/main" val="3671319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52400"/>
            <a:ext cx="8229600" cy="609600"/>
          </a:xfrm>
          <a:solidFill>
            <a:schemeClr val="bg1"/>
          </a:solidFill>
        </p:spPr>
        <p:txBody>
          <a:bodyPr>
            <a:normAutofit fontScale="90000"/>
          </a:bodyPr>
          <a:lstStyle/>
          <a:p>
            <a:r>
              <a:rPr lang="es-ES" b="1" dirty="0" smtClean="0"/>
              <a:t/>
            </a:r>
            <a:br>
              <a:rPr lang="es-ES" b="1" dirty="0" smtClean="0"/>
            </a:br>
            <a:r>
              <a:rPr lang="es-ES" b="1" dirty="0" smtClean="0"/>
              <a:t>El Programa </a:t>
            </a:r>
            <a:r>
              <a:rPr lang="es-ES" b="1" dirty="0"/>
              <a:t>de IASWG SPARC</a:t>
            </a:r>
            <a:br>
              <a:rPr lang="es-ES" b="1" dirty="0"/>
            </a:br>
            <a:endParaRPr lang="en-US" b="1" dirty="0"/>
          </a:p>
        </p:txBody>
      </p:sp>
      <p:sp>
        <p:nvSpPr>
          <p:cNvPr id="3" name="Content Placeholder 2"/>
          <p:cNvSpPr>
            <a:spLocks noGrp="1"/>
          </p:cNvSpPr>
          <p:nvPr>
            <p:ph idx="1"/>
          </p:nvPr>
        </p:nvSpPr>
        <p:spPr>
          <a:xfrm>
            <a:off x="228600" y="1143000"/>
            <a:ext cx="8763000" cy="5715000"/>
          </a:xfrm>
        </p:spPr>
        <p:txBody>
          <a:bodyPr>
            <a:noAutofit/>
          </a:bodyPr>
          <a:lstStyle/>
          <a:p>
            <a:r>
              <a:rPr lang="es-ES" sz="2200" b="1" dirty="0" smtClean="0"/>
              <a:t>El </a:t>
            </a:r>
            <a:r>
              <a:rPr lang="es-ES" sz="2200" b="1" dirty="0"/>
              <a:t>propósito del programa de SPARC: Para “inspirar” a los miembros de IASWG en prácticas innovadoras, educación, formación y proyectos de investigación a través del respaldo y pequeñas becas para extender la misión de IASWG. </a:t>
            </a:r>
          </a:p>
          <a:p>
            <a:r>
              <a:rPr lang="es-ES" sz="2200" dirty="0"/>
              <a:t>El año 2019 es el séptimo año en el que está funcionando el IASWG SPARC. Estamos orgullosos de todos los proyectos que IASWG SPARC respaldó y financió durante los años que llevamos funcionando. </a:t>
            </a:r>
            <a:r>
              <a:rPr lang="es-ES" sz="2200" dirty="0" smtClean="0"/>
              <a:t>Para </a:t>
            </a:r>
            <a:r>
              <a:rPr lang="es-ES" sz="2200" dirty="0"/>
              <a:t>enviar una propuesta hay que ser miembro actual de IASWG. </a:t>
            </a:r>
            <a:r>
              <a:rPr lang="es-ES" sz="2200" b="1" u="sng" dirty="0">
                <a:hlinkClick r:id="rId2"/>
              </a:rPr>
              <a:t>Los solicitantes potenciales deben revisar la solicitud</a:t>
            </a:r>
            <a:r>
              <a:rPr lang="es-ES" sz="2200" b="1" dirty="0"/>
              <a:t> y </a:t>
            </a:r>
            <a:r>
              <a:rPr lang="es-ES" sz="2200" b="1" u="sng" dirty="0">
                <a:hlinkClick r:id="rId3"/>
              </a:rPr>
              <a:t>el acuerdo del proyecto de SPARC(SPARC Project </a:t>
            </a:r>
            <a:r>
              <a:rPr lang="es-ES" sz="2200" b="1" u="sng" dirty="0" err="1">
                <a:hlinkClick r:id="rId3"/>
              </a:rPr>
              <a:t>Agreement</a:t>
            </a:r>
            <a:r>
              <a:rPr lang="es-ES" sz="2200" b="1" u="sng" dirty="0">
                <a:hlinkClick r:id="rId3"/>
              </a:rPr>
              <a:t>)</a:t>
            </a:r>
            <a:r>
              <a:rPr lang="es-ES" sz="2200" b="1" dirty="0"/>
              <a:t>.</a:t>
            </a:r>
            <a:endParaRPr lang="es-ES" sz="2200" dirty="0"/>
          </a:p>
          <a:p>
            <a:r>
              <a:rPr lang="es-ES" sz="2200" dirty="0" smtClean="0"/>
              <a:t>Las </a:t>
            </a:r>
            <a:r>
              <a:rPr lang="es-ES" sz="2200" dirty="0"/>
              <a:t>aplicaciones se revisan dos veces al año, adelantándolas a las reuniones de la junta de IASWG que normalmente son en junio y en noviembre.</a:t>
            </a:r>
            <a:r>
              <a:rPr lang="es-ES" sz="2000" dirty="0"/>
              <a:t/>
            </a:r>
            <a:br>
              <a:rPr lang="es-ES" sz="2000" dirty="0"/>
            </a:br>
            <a:endParaRPr lang="en-US" sz="2000" dirty="0" smtClean="0"/>
          </a:p>
        </p:txBody>
      </p:sp>
    </p:spTree>
    <p:extLst>
      <p:ext uri="{BB962C8B-B14F-4D97-AF65-F5344CB8AC3E}">
        <p14:creationId xmlns:p14="http://schemas.microsoft.com/office/powerpoint/2010/main" val="1851037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52400"/>
            <a:ext cx="8229600" cy="685800"/>
          </a:xfrm>
          <a:solidFill>
            <a:schemeClr val="bg1"/>
          </a:solidFill>
        </p:spPr>
        <p:txBody>
          <a:bodyPr>
            <a:normAutofit fontScale="90000"/>
          </a:bodyPr>
          <a:lstStyle/>
          <a:p>
            <a:r>
              <a:rPr lang="de-DE" b="1" dirty="0" smtClean="0"/>
              <a:t/>
            </a:r>
            <a:br>
              <a:rPr lang="de-DE" b="1" dirty="0" smtClean="0"/>
            </a:br>
            <a:r>
              <a:rPr lang="de-DE" b="1" dirty="0"/>
              <a:t/>
            </a:r>
            <a:br>
              <a:rPr lang="de-DE" b="1" dirty="0"/>
            </a:br>
            <a:r>
              <a:rPr lang="de-DE" b="1" dirty="0" smtClean="0"/>
              <a:t>IASWG-SPARC-Programm</a:t>
            </a:r>
            <a:r>
              <a:rPr lang="de-DE" b="1" dirty="0"/>
              <a:t/>
            </a:r>
            <a:br>
              <a:rPr lang="de-DE" b="1" dirty="0"/>
            </a:br>
            <a:r>
              <a:rPr lang="es-ES" b="1" dirty="0" smtClean="0"/>
              <a:t/>
            </a:r>
            <a:br>
              <a:rPr lang="es-ES" b="1" dirty="0" smtClean="0"/>
            </a:br>
            <a:endParaRPr lang="en-US" b="1" dirty="0"/>
          </a:p>
        </p:txBody>
      </p:sp>
      <p:sp>
        <p:nvSpPr>
          <p:cNvPr id="3" name="Content Placeholder 2"/>
          <p:cNvSpPr>
            <a:spLocks noGrp="1"/>
          </p:cNvSpPr>
          <p:nvPr>
            <p:ph idx="1"/>
          </p:nvPr>
        </p:nvSpPr>
        <p:spPr>
          <a:xfrm>
            <a:off x="76200" y="914400"/>
            <a:ext cx="8991600" cy="5943600"/>
          </a:xfrm>
        </p:spPr>
        <p:txBody>
          <a:bodyPr>
            <a:noAutofit/>
          </a:bodyPr>
          <a:lstStyle/>
          <a:p>
            <a:r>
              <a:rPr lang="de-DE" sz="2200" b="1" dirty="0" smtClean="0"/>
              <a:t>SPARC Programm Zweck: Innovative Praxis, Ausbildung, Ausbildungs und Forschungsprojekte anzuschieben/zu initiieren durch Unterstützung und Leistung kleiner Stipendien zur Förderung der IASWG-Mission. </a:t>
            </a:r>
          </a:p>
          <a:p>
            <a:r>
              <a:rPr lang="de-DE" sz="2200" dirty="0" smtClean="0"/>
              <a:t>2019 </a:t>
            </a:r>
            <a:r>
              <a:rPr lang="de-DE" sz="2200" dirty="0"/>
              <a:t>ist das 7. Geschäftsjahr des IASWG SPARC-Programms. Wir sind stolz auf alle IASWG SPARC-Projekte, die während unserer jahrelangen Tätigkeit genehmigt und finanziert wurden, und ermutigen die IASWG Mitglieder Vorschläge für den aktuellen Überprüfungszyklus </a:t>
            </a:r>
            <a:r>
              <a:rPr lang="de-DE" sz="2200" dirty="0" smtClean="0"/>
              <a:t>einzureichen.</a:t>
            </a:r>
            <a:endParaRPr lang="de-DE" sz="2200" dirty="0"/>
          </a:p>
          <a:p>
            <a:r>
              <a:rPr lang="de-DE" sz="2200" dirty="0"/>
              <a:t>Sie müssen ein aktuelles Mitglied der IASWG sein, um sich bewerben zu können. </a:t>
            </a:r>
            <a:r>
              <a:rPr lang="de-DE" sz="2200" b="1" dirty="0"/>
              <a:t>Potenzielle Bewerber sollten die </a:t>
            </a:r>
            <a:r>
              <a:rPr lang="de-DE" sz="2200" b="1" u="sng" dirty="0">
                <a:hlinkClick r:id="rId2"/>
              </a:rPr>
              <a:t>Anwendungs</a:t>
            </a:r>
            <a:r>
              <a:rPr lang="de-DE" sz="2200" b="1" dirty="0"/>
              <a:t>- und </a:t>
            </a:r>
            <a:r>
              <a:rPr lang="de-DE" sz="2200" b="1" u="sng" dirty="0">
                <a:hlinkClick r:id="rId3"/>
              </a:rPr>
              <a:t>SPARC-Projektvereinbarung nachprüfen</a:t>
            </a:r>
            <a:r>
              <a:rPr lang="de-DE" sz="2200" b="1" dirty="0"/>
              <a:t>. </a:t>
            </a:r>
            <a:endParaRPr lang="de-DE" sz="2200" dirty="0"/>
          </a:p>
          <a:p>
            <a:r>
              <a:rPr lang="de-DE" sz="2200" dirty="0" smtClean="0"/>
              <a:t>Unser </a:t>
            </a:r>
            <a:r>
              <a:rPr lang="de-DE" sz="2200" dirty="0"/>
              <a:t>aktuelles Finanzierungsniveau reicht von 250 bis 1000 US-Dollar pro Stipendium. Bisher haben wir SPARC-Projekte in drei Kontinenten! Informationen zu unseren vorherigen Auszeichnungen finden Sie weiter unten. Bewerbungen werden in der Regel zweimal pro Jahr im Vorfeld der IASWG-Vorstandssitzungen überprüft, im Juni und November. </a:t>
            </a:r>
          </a:p>
        </p:txBody>
      </p:sp>
    </p:spTree>
    <p:extLst>
      <p:ext uri="{BB962C8B-B14F-4D97-AF65-F5344CB8AC3E}">
        <p14:creationId xmlns:p14="http://schemas.microsoft.com/office/powerpoint/2010/main" val="1506507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chemeClr val="bg1"/>
          </a:solidFill>
        </p:spPr>
        <p:txBody>
          <a:bodyPr>
            <a:normAutofit fontScale="90000"/>
          </a:bodyPr>
          <a:lstStyle/>
          <a:p>
            <a:r>
              <a:rPr lang="en-US" b="1" dirty="0" smtClean="0"/>
              <a:t>IASWG SPARC </a:t>
            </a:r>
            <a:r>
              <a:rPr lang="en-US" b="1" dirty="0"/>
              <a:t>Program </a:t>
            </a:r>
            <a:r>
              <a:rPr lang="en-US" b="1" dirty="0" smtClean="0"/>
              <a:t>Description</a:t>
            </a:r>
            <a:endParaRPr lang="en-US" b="1" dirty="0"/>
          </a:p>
        </p:txBody>
      </p:sp>
      <p:sp>
        <p:nvSpPr>
          <p:cNvPr id="3" name="Content Placeholder 2"/>
          <p:cNvSpPr>
            <a:spLocks noGrp="1"/>
          </p:cNvSpPr>
          <p:nvPr>
            <p:ph idx="1"/>
          </p:nvPr>
        </p:nvSpPr>
        <p:spPr>
          <a:xfrm>
            <a:off x="228600" y="1371600"/>
            <a:ext cx="8763000" cy="5486400"/>
          </a:xfrm>
        </p:spPr>
        <p:txBody>
          <a:bodyPr>
            <a:noAutofit/>
          </a:bodyPr>
          <a:lstStyle/>
          <a:p>
            <a:r>
              <a:rPr lang="en-US" sz="2200" b="1" dirty="0"/>
              <a:t>SPARC Program Purpose: To "spark" IASWG members' innovative practice, education, training and research projects through endorsement and small grants to advance the IASWG </a:t>
            </a:r>
            <a:r>
              <a:rPr lang="en-US" sz="2200" b="1" u="sng" dirty="0">
                <a:hlinkClick r:id="rId2"/>
              </a:rPr>
              <a:t>mission</a:t>
            </a:r>
            <a:r>
              <a:rPr lang="en-US" sz="2200" b="1" dirty="0"/>
              <a:t>.</a:t>
            </a:r>
          </a:p>
          <a:p>
            <a:r>
              <a:rPr lang="en-US" sz="2200" dirty="0"/>
              <a:t>This year marks the IASWG SPARC Program’s 7th year of operation.  We are proud of all the IASWG SPARC Projects Endorsed and Funded during our </a:t>
            </a:r>
            <a:r>
              <a:rPr lang="en-US" sz="2200" dirty="0" smtClean="0"/>
              <a:t>years </a:t>
            </a:r>
            <a:r>
              <a:rPr lang="en-US" sz="2200" dirty="0"/>
              <a:t>of </a:t>
            </a:r>
            <a:r>
              <a:rPr lang="en-US" sz="2200" dirty="0" smtClean="0"/>
              <a:t>operation.</a:t>
            </a:r>
          </a:p>
          <a:p>
            <a:r>
              <a:rPr lang="en-US" sz="2200" dirty="0" smtClean="0"/>
              <a:t>You </a:t>
            </a:r>
            <a:r>
              <a:rPr lang="en-US" sz="2200" dirty="0"/>
              <a:t>must be a current member of IASWG to apply. </a:t>
            </a:r>
            <a:r>
              <a:rPr lang="en-US" sz="2200" b="1" dirty="0"/>
              <a:t>Potential applicants should review the </a:t>
            </a:r>
            <a:r>
              <a:rPr lang="en-US" sz="2200" b="1" u="sng" dirty="0">
                <a:hlinkClick r:id="rId3"/>
              </a:rPr>
              <a:t>Application</a:t>
            </a:r>
            <a:r>
              <a:rPr lang="en-US" sz="2200" b="1" dirty="0"/>
              <a:t> and </a:t>
            </a:r>
            <a:r>
              <a:rPr lang="en-US" sz="2200" b="1" u="sng" dirty="0">
                <a:hlinkClick r:id="rId4"/>
              </a:rPr>
              <a:t>SPARC Project Agreement</a:t>
            </a:r>
            <a:r>
              <a:rPr lang="en-US" sz="2200" b="1" dirty="0"/>
              <a:t>.</a:t>
            </a:r>
            <a:endParaRPr lang="en-US" sz="2200" dirty="0"/>
          </a:p>
          <a:p>
            <a:r>
              <a:rPr lang="en-US" sz="2200" dirty="0" smtClean="0"/>
              <a:t>Our </a:t>
            </a:r>
            <a:r>
              <a:rPr lang="en-US" sz="2200" dirty="0"/>
              <a:t>current funding levels range from $250 to $1000 per grant. Thus far, we have SPARC Projects on three continents! Information on our previous awards is available below.</a:t>
            </a:r>
          </a:p>
          <a:p>
            <a:r>
              <a:rPr lang="en-US" sz="2200" dirty="0"/>
              <a:t>Applications are reviewed twice per year, in advance of the IASWG Board Meetings, generally held in June and November. </a:t>
            </a:r>
          </a:p>
          <a:p>
            <a:pPr marL="0" indent="0">
              <a:buNone/>
            </a:pPr>
            <a:r>
              <a:rPr lang="en-US" sz="1800" b="1" dirty="0"/>
              <a:t/>
            </a:r>
            <a:br>
              <a:rPr lang="en-US" sz="1800" b="1" dirty="0"/>
            </a:br>
            <a:endParaRPr lang="en-US" sz="1800" dirty="0" smtClean="0"/>
          </a:p>
        </p:txBody>
      </p:sp>
    </p:spTree>
    <p:extLst>
      <p:ext uri="{BB962C8B-B14F-4D97-AF65-F5344CB8AC3E}">
        <p14:creationId xmlns:p14="http://schemas.microsoft.com/office/powerpoint/2010/main" val="1032776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chemeClr val="bg1"/>
          </a:solidFill>
          <a:ln>
            <a:solidFill>
              <a:schemeClr val="bg1"/>
            </a:solidFill>
          </a:ln>
        </p:spPr>
        <p:txBody>
          <a:bodyPr>
            <a:normAutofit fontScale="90000"/>
          </a:bodyPr>
          <a:lstStyle/>
          <a:p>
            <a:r>
              <a:rPr lang="en-US" dirty="0"/>
              <a:t/>
            </a:r>
            <a:br>
              <a:rPr lang="en-US" dirty="0"/>
            </a:br>
            <a:r>
              <a:rPr lang="en-US" b="1" dirty="0"/>
              <a:t> </a:t>
            </a:r>
            <a:r>
              <a:rPr lang="en-US" sz="4900" b="1" dirty="0" smtClean="0"/>
              <a:t>The IASWG SPARC Program</a:t>
            </a:r>
            <a:r>
              <a:rPr lang="en-US" sz="4900" dirty="0"/>
              <a:t/>
            </a:r>
            <a:br>
              <a:rPr lang="en-US" sz="4900" dirty="0"/>
            </a:br>
            <a:endParaRPr lang="en-US" sz="4900" dirty="0"/>
          </a:p>
        </p:txBody>
      </p:sp>
      <p:sp>
        <p:nvSpPr>
          <p:cNvPr id="3" name="Content Placeholder 2"/>
          <p:cNvSpPr>
            <a:spLocks noGrp="1"/>
          </p:cNvSpPr>
          <p:nvPr>
            <p:ph idx="1"/>
          </p:nvPr>
        </p:nvSpPr>
        <p:spPr>
          <a:xfrm>
            <a:off x="457200" y="1981200"/>
            <a:ext cx="8686800" cy="4876800"/>
          </a:xfrm>
        </p:spPr>
        <p:txBody>
          <a:bodyPr>
            <a:normAutofit/>
          </a:bodyPr>
          <a:lstStyle/>
          <a:p>
            <a:r>
              <a:rPr lang="en-US" sz="4000" dirty="0" smtClean="0"/>
              <a:t>Endorsement &amp; Funding Opportunities</a:t>
            </a:r>
          </a:p>
          <a:p>
            <a:r>
              <a:rPr lang="en-US" sz="4000" dirty="0" smtClean="0"/>
              <a:t>Application Process (Members Only)</a:t>
            </a:r>
          </a:p>
          <a:p>
            <a:r>
              <a:rPr lang="en-US" sz="4000" b="1" dirty="0" smtClean="0"/>
              <a:t>The Next Application DEADLINE: </a:t>
            </a:r>
          </a:p>
          <a:p>
            <a:pPr marL="0" indent="0">
              <a:buNone/>
            </a:pPr>
            <a:r>
              <a:rPr lang="en-US" sz="4000" dirty="0" smtClean="0"/>
              <a:t>	</a:t>
            </a:r>
            <a:r>
              <a:rPr lang="en-US" sz="4000" b="1" dirty="0" smtClean="0"/>
              <a:t>Late October, 2019</a:t>
            </a:r>
          </a:p>
          <a:p>
            <a:r>
              <a:rPr lang="en-US" sz="4000" dirty="0"/>
              <a:t>Review Process</a:t>
            </a:r>
          </a:p>
          <a:p>
            <a:r>
              <a:rPr lang="en-US" sz="4000" dirty="0"/>
              <a:t>Terms of Agreement </a:t>
            </a:r>
          </a:p>
          <a:p>
            <a:pPr marL="457200" lvl="1" indent="0">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solidFill>
            <a:schemeClr val="bg1"/>
          </a:solidFill>
        </p:spPr>
        <p:txBody>
          <a:bodyPr>
            <a:normAutofit/>
          </a:bodyPr>
          <a:lstStyle/>
          <a:p>
            <a:r>
              <a:rPr lang="en-US" b="1" dirty="0" smtClean="0"/>
              <a:t>Types of SPARC Projects</a:t>
            </a:r>
            <a:endParaRPr lang="en-US" b="1" dirty="0"/>
          </a:p>
        </p:txBody>
      </p:sp>
      <p:sp>
        <p:nvSpPr>
          <p:cNvPr id="3" name="Content Placeholder 2"/>
          <p:cNvSpPr>
            <a:spLocks noGrp="1"/>
          </p:cNvSpPr>
          <p:nvPr>
            <p:ph idx="1"/>
          </p:nvPr>
        </p:nvSpPr>
        <p:spPr>
          <a:xfrm>
            <a:off x="457200" y="2057400"/>
            <a:ext cx="8229600" cy="4068763"/>
          </a:xfrm>
        </p:spPr>
        <p:txBody>
          <a:bodyPr>
            <a:normAutofit/>
          </a:bodyPr>
          <a:lstStyle/>
          <a:p>
            <a:endParaRPr lang="en-US" sz="4000" dirty="0" smtClean="0"/>
          </a:p>
          <a:p>
            <a:r>
              <a:rPr lang="en-US" sz="4000" dirty="0" smtClean="0"/>
              <a:t>Education and Training Projects</a:t>
            </a:r>
          </a:p>
          <a:p>
            <a:r>
              <a:rPr lang="en-US" sz="4000" dirty="0" smtClean="0"/>
              <a:t>Practice Innovations &amp; Interventions</a:t>
            </a:r>
          </a:p>
          <a:p>
            <a:r>
              <a:rPr lang="en-US" sz="4000" dirty="0" smtClean="0"/>
              <a:t>Research Studies</a:t>
            </a:r>
            <a:endParaRPr lang="en-US" sz="4000" dirty="0"/>
          </a:p>
        </p:txBody>
      </p:sp>
    </p:spTree>
    <p:extLst>
      <p:ext uri="{BB962C8B-B14F-4D97-AF65-F5344CB8AC3E}">
        <p14:creationId xmlns:p14="http://schemas.microsoft.com/office/powerpoint/2010/main" val="3496725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9610</TotalTime>
  <Words>469</Words>
  <Application>Microsoft Office PowerPoint</Application>
  <PresentationFormat>On-screen Show (4:3)</PresentationFormat>
  <Paragraphs>137</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        IASWG International Symposium, June 2019, New York, U.S. 2019 IASWG SPARC Showcase and Forum:  Project Application, Acceptance &amp; Implementation  IASWG SPARC Committee Members: Carol S. Cohen (cohen5@adelphi.edu)  Zaneta Smith (zanetajsmith@gmail.com) Brian L. Kelly (bkelly6@luc.edu) Maria Gurrola (gurrola@nmsu.edu Helene Onserud (helene.onserud@gmail.com) Barbara Muskat (former member) (barbara.muskat@sickkids.ca)         IASWG SPARC Awardee Representatives: Maria Gurrola (gurrola@nmsu.edu) Nancy Murakami (murakami.nancy@gmail.com) Erin Nau (enau@adelphi.edu) Zaneta Smith (zanetajsmith@gmail.com) Brian L. Kelly (bkelly6@luc.edu)       </vt:lpstr>
      <vt:lpstr> Workshop Abstract</vt:lpstr>
      <vt:lpstr>SPARC Program Overview</vt:lpstr>
      <vt:lpstr>Le programme SPARC de l’AITSG</vt:lpstr>
      <vt:lpstr> El Programa de IASWG SPARC </vt:lpstr>
      <vt:lpstr>  IASWG-SPARC-Programm  </vt:lpstr>
      <vt:lpstr>IASWG SPARC Program Description</vt:lpstr>
      <vt:lpstr>  The IASWG SPARC Program </vt:lpstr>
      <vt:lpstr>Types of SPARC Projects</vt:lpstr>
      <vt:lpstr>Reports From Awardees</vt:lpstr>
      <vt:lpstr>Great Conversations in Social Work: Using Groupwork to Promote Inclusive Dialogue and Collective Action Around Social Justice Stacy Gherardi and Maria Gurrola (Presenter)</vt:lpstr>
      <vt:lpstr> Narratives from the Field: Development and Implementation of a Manualized Psychosocial Support Group for Refugee Transit Camps Nancy J. Murakami </vt:lpstr>
      <vt:lpstr>Online Group for Young Women Diagnosed  with Breast Cancer Erin Nau</vt:lpstr>
      <vt:lpstr>The Story of Social Group Work and Residential Summer Camping Susan Scher (Presenter) &amp; Meryl Nadel</vt:lpstr>
      <vt:lpstr> Fifth House Ensemble Residency Programs with Teen Living Programs Brian L. Kelly  </vt:lpstr>
      <vt:lpstr>The Cameron Think and Do Tank (2015) The in Search of Me Campaign - Community Program for  Young Men of Color (2013) Zaneta Smith</vt:lpstr>
      <vt:lpstr>PowerPoint Presentation</vt:lpstr>
      <vt:lpstr>Thanks for being part of  this Session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IASWG Standards for Social Work Practice with Groups: Celebrating the Special Issue of Social Work with Groups   Carol S. Cohen, Mark Macgowan, Charles Garvin, Barbara Muskat, Gloria Kirwan &amp; Jay Swifach  June 2013, IASWG Symposium, Boston, MA</dc:title>
  <dc:creator>Windows User</dc:creator>
  <cp:lastModifiedBy>carol cohen</cp:lastModifiedBy>
  <cp:revision>88</cp:revision>
  <dcterms:created xsi:type="dcterms:W3CDTF">2013-06-08T04:15:17Z</dcterms:created>
  <dcterms:modified xsi:type="dcterms:W3CDTF">2019-06-15T22:01:00Z</dcterms:modified>
</cp:coreProperties>
</file>